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tif" ContentType="image/tif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3"/>
  </p:notesMasterIdLst>
  <p:sldIdLst>
    <p:sldId id="256" r:id="rId2"/>
    <p:sldId id="267" r:id="rId3"/>
    <p:sldId id="278" r:id="rId4"/>
    <p:sldId id="310" r:id="rId5"/>
    <p:sldId id="269" r:id="rId6"/>
    <p:sldId id="318" r:id="rId7"/>
    <p:sldId id="319" r:id="rId8"/>
    <p:sldId id="288" r:id="rId9"/>
    <p:sldId id="320" r:id="rId10"/>
    <p:sldId id="321" r:id="rId11"/>
    <p:sldId id="289" r:id="rId12"/>
    <p:sldId id="311" r:id="rId13"/>
    <p:sldId id="272" r:id="rId14"/>
    <p:sldId id="322" r:id="rId15"/>
    <p:sldId id="323" r:id="rId16"/>
    <p:sldId id="324" r:id="rId17"/>
    <p:sldId id="325" r:id="rId18"/>
    <p:sldId id="290" r:id="rId19"/>
    <p:sldId id="326" r:id="rId20"/>
    <p:sldId id="327" r:id="rId21"/>
    <p:sldId id="291" r:id="rId22"/>
    <p:sldId id="328" r:id="rId23"/>
    <p:sldId id="292" r:id="rId24"/>
    <p:sldId id="293" r:id="rId25"/>
    <p:sldId id="312" r:id="rId26"/>
    <p:sldId id="329" r:id="rId27"/>
    <p:sldId id="273" r:id="rId28"/>
    <p:sldId id="294" r:id="rId29"/>
    <p:sldId id="295" r:id="rId30"/>
    <p:sldId id="313" r:id="rId31"/>
    <p:sldId id="274" r:id="rId32"/>
    <p:sldId id="296" r:id="rId33"/>
    <p:sldId id="314" r:id="rId34"/>
    <p:sldId id="275" r:id="rId35"/>
    <p:sldId id="330" r:id="rId36"/>
    <p:sldId id="297" r:id="rId37"/>
    <p:sldId id="298" r:id="rId38"/>
    <p:sldId id="315" r:id="rId39"/>
    <p:sldId id="276" r:id="rId40"/>
    <p:sldId id="332" r:id="rId41"/>
    <p:sldId id="331" r:id="rId42"/>
    <p:sldId id="333" r:id="rId43"/>
    <p:sldId id="299" r:id="rId44"/>
    <p:sldId id="334" r:id="rId45"/>
    <p:sldId id="300" r:id="rId46"/>
    <p:sldId id="301" r:id="rId47"/>
    <p:sldId id="335" r:id="rId48"/>
    <p:sldId id="302" r:id="rId49"/>
    <p:sldId id="304" r:id="rId50"/>
    <p:sldId id="338" r:id="rId51"/>
    <p:sldId id="340" r:id="rId52"/>
    <p:sldId id="339" r:id="rId53"/>
    <p:sldId id="341" r:id="rId54"/>
    <p:sldId id="336" r:id="rId55"/>
    <p:sldId id="303" r:id="rId56"/>
    <p:sldId id="337" r:id="rId57"/>
    <p:sldId id="316" r:id="rId58"/>
    <p:sldId id="277" r:id="rId59"/>
    <p:sldId id="305" r:id="rId60"/>
    <p:sldId id="306" r:id="rId61"/>
    <p:sldId id="307" r:id="rId62"/>
    <p:sldId id="317" r:id="rId63"/>
    <p:sldId id="287" r:id="rId64"/>
    <p:sldId id="308" r:id="rId65"/>
    <p:sldId id="342" r:id="rId66"/>
    <p:sldId id="309" r:id="rId67"/>
    <p:sldId id="343" r:id="rId68"/>
    <p:sldId id="344" r:id="rId69"/>
    <p:sldId id="279" r:id="rId70"/>
    <p:sldId id="270" r:id="rId71"/>
    <p:sldId id="271" r:id="rId72"/>
  </p:sldIdLst>
  <p:sldSz cx="9144000" cy="6858000" type="screen4x3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duction" id="{441402EF-72EA-4F86-9227-E1922CEE125F}">
          <p14:sldIdLst>
            <p14:sldId id="256"/>
            <p14:sldId id="267"/>
            <p14:sldId id="278"/>
          </p14:sldIdLst>
        </p14:section>
        <p14:section name="Databases and Web Development" id="{EEDC4FF9-F048-1B46-952E-056DC1A48532}">
          <p14:sldIdLst>
            <p14:sldId id="310"/>
            <p14:sldId id="269"/>
            <p14:sldId id="318"/>
            <p14:sldId id="319"/>
            <p14:sldId id="288"/>
            <p14:sldId id="320"/>
            <p14:sldId id="321"/>
            <p14:sldId id="289"/>
          </p14:sldIdLst>
        </p14:section>
        <p14:section name="SQL" id="{13B52FAC-0D1B-6E4F-B6C6-9A8885FB8E26}">
          <p14:sldIdLst>
            <p14:sldId id="311"/>
            <p14:sldId id="272"/>
            <p14:sldId id="322"/>
            <p14:sldId id="323"/>
            <p14:sldId id="324"/>
            <p14:sldId id="325"/>
            <p14:sldId id="290"/>
            <p14:sldId id="326"/>
            <p14:sldId id="327"/>
            <p14:sldId id="291"/>
            <p14:sldId id="328"/>
            <p14:sldId id="292"/>
            <p14:sldId id="293"/>
          </p14:sldIdLst>
        </p14:section>
        <p14:section name="NoSQL" id="{D9811863-F194-A84B-99EA-FCF3039306A2}">
          <p14:sldIdLst>
            <p14:sldId id="312"/>
            <p14:sldId id="329"/>
            <p14:sldId id="273"/>
            <p14:sldId id="294"/>
            <p14:sldId id="295"/>
          </p14:sldIdLst>
        </p14:section>
        <p14:section name="Database APIs" id="{154A9530-B9B2-8B45-A292-22E9BCC91870}">
          <p14:sldIdLst>
            <p14:sldId id="313"/>
            <p14:sldId id="274"/>
            <p14:sldId id="296"/>
          </p14:sldIdLst>
        </p14:section>
        <p14:section name="Managing a MySQL Database" id="{FF14B9C4-F746-0E4D-B2D3-23DB1D8174F8}">
          <p14:sldIdLst>
            <p14:sldId id="314"/>
            <p14:sldId id="275"/>
            <p14:sldId id="330"/>
            <p14:sldId id="297"/>
            <p14:sldId id="298"/>
          </p14:sldIdLst>
        </p14:section>
        <p14:section name="Accessing MySQL in PHP" id="{DCC19121-6D81-224F-9723-ADF03A5D5527}">
          <p14:sldIdLst>
            <p14:sldId id="315"/>
            <p14:sldId id="276"/>
            <p14:sldId id="332"/>
            <p14:sldId id="331"/>
            <p14:sldId id="333"/>
            <p14:sldId id="299"/>
            <p14:sldId id="334"/>
            <p14:sldId id="300"/>
            <p14:sldId id="301"/>
            <p14:sldId id="335"/>
            <p14:sldId id="302"/>
            <p14:sldId id="304"/>
            <p14:sldId id="338"/>
            <p14:sldId id="340"/>
            <p14:sldId id="339"/>
            <p14:sldId id="341"/>
            <p14:sldId id="336"/>
            <p14:sldId id="303"/>
            <p14:sldId id="337"/>
          </p14:sldIdLst>
        </p14:section>
        <p14:section name="Case Study Schemas" id="{53A369C7-AF1F-A44E-BD02-CD1E5FF08D0D}">
          <p14:sldIdLst>
            <p14:sldId id="316"/>
            <p14:sldId id="277"/>
            <p14:sldId id="305"/>
            <p14:sldId id="306"/>
            <p14:sldId id="307"/>
          </p14:sldIdLst>
        </p14:section>
        <p14:section name="Sample Database Techniques" id="{5DC6F795-05D7-1A48-997D-4DDB5D18B62E}">
          <p14:sldIdLst>
            <p14:sldId id="317"/>
            <p14:sldId id="287"/>
            <p14:sldId id="308"/>
            <p14:sldId id="342"/>
            <p14:sldId id="309"/>
            <p14:sldId id="343"/>
            <p14:sldId id="344"/>
          </p14:sldIdLst>
        </p14:section>
        <p14:section name="Summary" id="{6016C672-7EF5-8544-9FEE-5F02D5CD42F5}">
          <p14:sldIdLst>
            <p14:sldId id="279"/>
            <p14:sldId id="270"/>
            <p14:sldId id="271"/>
          </p14:sldIdLst>
        </p14:section>
      </p14:sectionLst>
    </p:ext>
    <p:ext uri="{EFAFB233-063F-42B5-8137-9DF3F51BA10A}">
      <p15:sldGuideLst xmlns="" xmlns:p15="http://schemas.microsoft.com/office/powerpoint/2012/main">
        <p15:guide id="1" orient="horz" pos="2880">
          <p15:clr>
            <a:srgbClr val="A4A3A4"/>
          </p15:clr>
        </p15:guide>
        <p15:guide id="2" orient="horz" pos="1440">
          <p15:clr>
            <a:srgbClr val="A4A3A4"/>
          </p15:clr>
        </p15:guide>
        <p15:guide id="3" orient="horz">
          <p15:clr>
            <a:srgbClr val="A4A3A4"/>
          </p15:clr>
        </p15:guide>
        <p15:guide id="4" pos="3840">
          <p15:clr>
            <a:srgbClr val="A4A3A4"/>
          </p15:clr>
        </p15:guide>
        <p15:guide id="5" pos="192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3F3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610" autoAdjust="0"/>
    <p:restoredTop sz="86387" autoAdjust="0"/>
  </p:normalViewPr>
  <p:slideViewPr>
    <p:cSldViewPr showGuides="1">
      <p:cViewPr>
        <p:scale>
          <a:sx n="70" d="100"/>
          <a:sy n="70" d="100"/>
        </p:scale>
        <p:origin x="-984" y="-2392"/>
      </p:cViewPr>
      <p:guideLst>
        <p:guide orient="horz" pos="2880"/>
        <p:guide orient="horz" pos="1440"/>
        <p:guide orient="horz"/>
        <p:guide pos="3840"/>
        <p:guide pos="1920"/>
      </p:guideLst>
    </p:cSldViewPr>
  </p:slideViewPr>
  <p:outlineViewPr>
    <p:cViewPr>
      <p:scale>
        <a:sx n="33" d="100"/>
        <a:sy n="33" d="100"/>
      </p:scale>
      <p:origin x="0" y="-848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3258"/>
    </p:cViewPr>
  </p:sorterViewPr>
  <p:notesViewPr>
    <p:cSldViewPr>
      <p:cViewPr varScale="1">
        <p:scale>
          <a:sx n="66" d="100"/>
          <a:sy n="66" d="100"/>
        </p:scale>
        <p:origin x="1040" y="19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73" Type="http://schemas.openxmlformats.org/officeDocument/2006/relationships/notesMaster" Target="notesMasters/notesMaster1.xml"/><Relationship Id="rId74" Type="http://schemas.openxmlformats.org/officeDocument/2006/relationships/printerSettings" Target="printerSettings/printerSettings1.bin"/><Relationship Id="rId75" Type="http://schemas.openxmlformats.org/officeDocument/2006/relationships/presProps" Target="presProps.xml"/><Relationship Id="rId76" Type="http://schemas.openxmlformats.org/officeDocument/2006/relationships/viewProps" Target="viewProps.xml"/><Relationship Id="rId77" Type="http://schemas.openxmlformats.org/officeDocument/2006/relationships/theme" Target="theme/theme1.xml"/><Relationship Id="rId78" Type="http://schemas.openxmlformats.org/officeDocument/2006/relationships/tableStyles" Target="tableStyles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810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375" y="0"/>
            <a:ext cx="3170238" cy="4810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FD27DE-FC0E-EC49-B1C5-B796F9CDC289}" type="datetimeFigureOut">
              <a:rPr lang="en-US" smtClean="0"/>
              <a:t>17-02-20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97013" y="1200150"/>
            <a:ext cx="4321175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838" y="4621213"/>
            <a:ext cx="5851525" cy="37798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20188"/>
            <a:ext cx="3170238" cy="4810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375" y="9120188"/>
            <a:ext cx="3170238" cy="4810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7C01C6-9040-D44A-A0F9-7BE70F3FD8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68338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7C01C6-9040-D44A-A0F9-7BE70F3FD88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15816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14400" y="685800"/>
            <a:ext cx="7474024" cy="2819400"/>
          </a:xfrm>
        </p:spPr>
        <p:txBody>
          <a:bodyPr>
            <a:noAutofit/>
          </a:bodyPr>
          <a:lstStyle>
            <a:lvl1pPr algn="l">
              <a:lnSpc>
                <a:spcPts val="6200"/>
              </a:lnSpc>
              <a:defRPr sz="5400">
                <a:latin typeface="Rockwell" pitchFamily="18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8200" y="4149080"/>
            <a:ext cx="5486400" cy="533400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chemeClr val="accent3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6D3AE-9A6B-4724-B938-46259D069CC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Rectangle 4"/>
          <p:cNvSpPr/>
          <p:nvPr userDrawn="1"/>
        </p:nvSpPr>
        <p:spPr>
          <a:xfrm>
            <a:off x="8610600" y="0"/>
            <a:ext cx="5334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0" y="6477000"/>
            <a:ext cx="8839200" cy="381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0" y="4572000"/>
            <a:ext cx="9144000" cy="228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 userDrawn="1"/>
        </p:nvSpPr>
        <p:spPr>
          <a:xfrm>
            <a:off x="5203947" y="6096000"/>
            <a:ext cx="39400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800" dirty="0" smtClean="0">
                <a:solidFill>
                  <a:schemeClr val="accent1"/>
                </a:solidFill>
                <a:latin typeface="Rockwell" pitchFamily="18" charset="0"/>
              </a:rPr>
              <a:t>Fundamentals</a:t>
            </a:r>
            <a:r>
              <a:rPr lang="en-US" sz="1800" baseline="0" dirty="0" smtClean="0">
                <a:latin typeface="Rockwell" pitchFamily="18" charset="0"/>
              </a:rPr>
              <a:t> </a:t>
            </a:r>
            <a:r>
              <a:rPr lang="en-US" sz="1800" baseline="0" dirty="0" smtClean="0">
                <a:solidFill>
                  <a:schemeClr val="bg2"/>
                </a:solidFill>
                <a:latin typeface="Rockwell" pitchFamily="18" charset="0"/>
              </a:rPr>
              <a:t>of Web Development</a:t>
            </a:r>
            <a:endParaRPr lang="en-US" sz="1800" dirty="0">
              <a:solidFill>
                <a:schemeClr val="bg2"/>
              </a:solidFill>
              <a:latin typeface="Rockwell" pitchFamily="18" charset="0"/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0" y="6477000"/>
            <a:ext cx="9144000" cy="381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0" y="6096000"/>
            <a:ext cx="37718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chemeClr val="accent1"/>
                </a:solidFill>
                <a:latin typeface="Rockwell" pitchFamily="18" charset="0"/>
              </a:rPr>
              <a:t>Randy Connolly </a:t>
            </a:r>
            <a:r>
              <a:rPr lang="en-US" sz="1800" baseline="0" dirty="0" smtClean="0">
                <a:solidFill>
                  <a:schemeClr val="bg2"/>
                </a:solidFill>
                <a:latin typeface="Rockwell" pitchFamily="18" charset="0"/>
              </a:rPr>
              <a:t>and</a:t>
            </a:r>
            <a:r>
              <a:rPr lang="en-US" sz="1800" baseline="0" dirty="0" smtClean="0">
                <a:latin typeface="Rockwell" pitchFamily="18" charset="0"/>
              </a:rPr>
              <a:t> </a:t>
            </a:r>
            <a:r>
              <a:rPr lang="en-US" sz="1800" baseline="0" dirty="0" smtClean="0">
                <a:solidFill>
                  <a:schemeClr val="accent1"/>
                </a:solidFill>
                <a:latin typeface="Rockwell" pitchFamily="18" charset="0"/>
              </a:rPr>
              <a:t>Ricardo Hoar</a:t>
            </a:r>
            <a:endParaRPr lang="en-US" sz="1800" dirty="0">
              <a:solidFill>
                <a:schemeClr val="accent1"/>
              </a:solidFill>
              <a:latin typeface="Rockwell" pitchFamily="18" charset="0"/>
            </a:endParaRPr>
          </a:p>
        </p:txBody>
      </p:sp>
      <p:sp>
        <p:nvSpPr>
          <p:cNvPr id="12" name="TextBox 11"/>
          <p:cNvSpPr txBox="1"/>
          <p:nvPr userDrawn="1"/>
        </p:nvSpPr>
        <p:spPr>
          <a:xfrm>
            <a:off x="5257800" y="6453003"/>
            <a:ext cx="3886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© 2017 Pearson</a:t>
            </a:r>
          </a:p>
          <a:p>
            <a:pPr algn="r"/>
            <a:r>
              <a:rPr lang="en-US" sz="12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http://www.funwebdev.com</a:t>
            </a:r>
            <a:endParaRPr lang="en-US" sz="12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9ECA76C-96BA-4C53-A922-4E6799921C76}" type="datetimeFigureOut">
              <a:rPr lang="en-US" smtClean="0"/>
              <a:pPr/>
              <a:t>17-02-20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6D3AE-9A6B-4724-B938-46259D069CC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9ECA76C-96BA-4C53-A922-4E6799921C76}" type="datetimeFigureOut">
              <a:rPr lang="en-US" smtClean="0"/>
              <a:pPr/>
              <a:t>17-02-20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6D3AE-9A6B-4724-B938-46259D069CC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9ECA76C-96BA-4C53-A922-4E6799921C76}" type="datetimeFigureOut">
              <a:rPr lang="en-US" smtClean="0"/>
              <a:pPr/>
              <a:t>17-02-20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6D3AE-9A6B-4724-B938-46259D069CC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98438"/>
            <a:ext cx="7772400" cy="1020762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0" y="1676400"/>
            <a:ext cx="5638800" cy="4525963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61963" indent="-4763">
              <a:buNone/>
              <a:defRPr sz="2000">
                <a:solidFill>
                  <a:schemeClr val="tx1"/>
                </a:solidFill>
              </a:defRPr>
            </a:lvl2pPr>
            <a:lvl3pPr marL="914400" indent="0">
              <a:buNone/>
              <a:defRPr sz="1800">
                <a:solidFill>
                  <a:schemeClr val="tx1"/>
                </a:solidFill>
              </a:defRPr>
            </a:lvl3pPr>
            <a:lvl4pPr marL="1376363" indent="-4763">
              <a:buNone/>
              <a:defRPr sz="1600">
                <a:solidFill>
                  <a:schemeClr val="tx1"/>
                </a:solidFill>
              </a:defRPr>
            </a:lvl4pPr>
            <a:lvl5pPr marL="1828800" indent="0">
              <a:buNone/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6D3AE-9A6B-4724-B938-46259D069CC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3" hasCustomPrompt="1"/>
          </p:nvPr>
        </p:nvSpPr>
        <p:spPr>
          <a:xfrm>
            <a:off x="914400" y="838200"/>
            <a:ext cx="6629400" cy="304800"/>
          </a:xfrm>
        </p:spPr>
        <p:txBody>
          <a:bodyPr>
            <a:normAutofit/>
          </a:bodyPr>
          <a:lstStyle>
            <a:lvl1pPr>
              <a:buNone/>
              <a:defRPr sz="1500">
                <a:latin typeface="Rockwell" pitchFamily="18" charset="0"/>
              </a:defRPr>
            </a:lvl1pPr>
          </a:lstStyle>
          <a:p>
            <a:pPr lvl="0"/>
            <a:r>
              <a:rPr lang="en-US" dirty="0" smtClean="0"/>
              <a:t>Enter subtitle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22238"/>
            <a:ext cx="7772400" cy="1020762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646237"/>
            <a:ext cx="6400800" cy="4525963"/>
          </a:xfrm>
        </p:spPr>
        <p:txBody>
          <a:bodyPr/>
          <a:lstStyle>
            <a:lvl1pPr marL="0" indent="0">
              <a:spcAft>
                <a:spcPts val="1200"/>
              </a:spcAft>
              <a:buNone/>
              <a:defRPr sz="2200">
                <a:solidFill>
                  <a:schemeClr val="tx1"/>
                </a:solidFill>
              </a:defRPr>
            </a:lvl1pPr>
            <a:lvl2pPr marL="461963" indent="-4763">
              <a:spcAft>
                <a:spcPts val="1200"/>
              </a:spcAft>
              <a:buNone/>
              <a:defRPr sz="2000">
                <a:solidFill>
                  <a:schemeClr val="tx1"/>
                </a:solidFill>
              </a:defRPr>
            </a:lvl2pPr>
            <a:lvl3pPr marL="914400" indent="0">
              <a:buNone/>
              <a:defRPr sz="1800">
                <a:solidFill>
                  <a:schemeClr val="tx1"/>
                </a:solidFill>
              </a:defRPr>
            </a:lvl3pPr>
            <a:lvl4pPr marL="1376363" indent="-4763">
              <a:buNone/>
              <a:defRPr sz="1600">
                <a:solidFill>
                  <a:schemeClr val="tx1"/>
                </a:solidFill>
              </a:defRPr>
            </a:lvl4pPr>
            <a:lvl5pPr marL="1828800" indent="0">
              <a:buNone/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6D3AE-9A6B-4724-B938-46259D069CC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3" hasCustomPrompt="1"/>
          </p:nvPr>
        </p:nvSpPr>
        <p:spPr>
          <a:xfrm>
            <a:off x="914400" y="838200"/>
            <a:ext cx="6400800" cy="304800"/>
          </a:xfrm>
        </p:spPr>
        <p:txBody>
          <a:bodyPr>
            <a:normAutofit/>
          </a:bodyPr>
          <a:lstStyle>
            <a:lvl1pPr>
              <a:buNone/>
              <a:defRPr sz="1500">
                <a:latin typeface="Rockwell" pitchFamily="18" charset="0"/>
              </a:defRPr>
            </a:lvl1pPr>
          </a:lstStyle>
          <a:p>
            <a:pPr lvl="0"/>
            <a:r>
              <a:rPr lang="en-US" dirty="0" smtClean="0"/>
              <a:t>Enter subtitle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5334000"/>
            <a:ext cx="8037513" cy="8382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3962400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  <a:latin typeface="Rockwell Condensed" pitchFamily="18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6D3AE-9A6B-4724-B938-46259D069CC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600200"/>
            <a:ext cx="3657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0600" y="1600200"/>
            <a:ext cx="3657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9ECA76C-96BA-4C53-A922-4E6799921C76}" type="datetimeFigureOut">
              <a:rPr lang="en-US" smtClean="0"/>
              <a:pPr/>
              <a:t>17-02-20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6D3AE-9A6B-4724-B938-46259D069CC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9ECA76C-96BA-4C53-A922-4E6799921C76}" type="datetimeFigureOut">
              <a:rPr lang="en-US" smtClean="0"/>
              <a:pPr/>
              <a:t>17-02-20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6D3AE-9A6B-4724-B938-46259D069CC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9ECA76C-96BA-4C53-A922-4E6799921C76}" type="datetimeFigureOut">
              <a:rPr lang="en-US" smtClean="0"/>
              <a:pPr/>
              <a:t>17-02-20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6D3AE-9A6B-4724-B938-46259D069CC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9ECA76C-96BA-4C53-A922-4E6799921C76}" type="datetimeFigureOut">
              <a:rPr lang="en-US" smtClean="0"/>
              <a:pPr/>
              <a:t>17-02-20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6D3AE-9A6B-4724-B938-46259D069CC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9ECA76C-96BA-4C53-A922-4E6799921C76}" type="datetimeFigureOut">
              <a:rPr lang="en-US" smtClean="0"/>
              <a:pPr/>
              <a:t>17-02-20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6D3AE-9A6B-4724-B938-46259D069CC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152400"/>
            <a:ext cx="7924800" cy="106680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143000"/>
            <a:ext cx="716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8915400" y="0"/>
            <a:ext cx="2286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839200" y="0"/>
            <a:ext cx="762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915400" y="6553200"/>
            <a:ext cx="228600" cy="3048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46D3AE-9A6B-4724-B938-46259D069CC8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 flipH="1">
            <a:off x="457200" y="6553200"/>
            <a:ext cx="8001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5265591" y="6581001"/>
            <a:ext cx="32863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dirty="0" smtClean="0">
                <a:solidFill>
                  <a:srgbClr val="404040"/>
                </a:solidFill>
                <a:latin typeface="Rockwell" pitchFamily="18" charset="0"/>
              </a:rPr>
              <a:t>Fundamentals</a:t>
            </a:r>
            <a:r>
              <a:rPr lang="en-US" sz="1200" baseline="0" dirty="0" smtClean="0">
                <a:solidFill>
                  <a:srgbClr val="404040"/>
                </a:solidFill>
                <a:latin typeface="Rockwell" pitchFamily="18" charset="0"/>
              </a:rPr>
              <a:t> of Web Development - 2</a:t>
            </a:r>
            <a:r>
              <a:rPr lang="en-US" sz="1200" baseline="30000" dirty="0" smtClean="0">
                <a:solidFill>
                  <a:srgbClr val="404040"/>
                </a:solidFill>
                <a:latin typeface="Rockwell" pitchFamily="18" charset="0"/>
              </a:rPr>
              <a:t>nd</a:t>
            </a:r>
            <a:r>
              <a:rPr lang="en-US" sz="1200" baseline="0" dirty="0" smtClean="0">
                <a:solidFill>
                  <a:srgbClr val="404040"/>
                </a:solidFill>
                <a:latin typeface="Rockwell" pitchFamily="18" charset="0"/>
              </a:rPr>
              <a:t> Ed.</a:t>
            </a:r>
            <a:endParaRPr lang="en-US" sz="1200" dirty="0">
              <a:solidFill>
                <a:srgbClr val="404040"/>
              </a:solidFill>
              <a:latin typeface="Rockwell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63483" y="6581001"/>
            <a:ext cx="25744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accent3"/>
                </a:solidFill>
                <a:latin typeface="Rockwell" pitchFamily="18" charset="0"/>
              </a:rPr>
              <a:t>Randy Connolly </a:t>
            </a:r>
            <a:r>
              <a:rPr lang="en-US" sz="1200" baseline="0" dirty="0" smtClean="0">
                <a:solidFill>
                  <a:schemeClr val="tx1"/>
                </a:solidFill>
                <a:latin typeface="Rockwell" pitchFamily="18" charset="0"/>
              </a:rPr>
              <a:t>and</a:t>
            </a:r>
            <a:r>
              <a:rPr lang="en-US" sz="1200" baseline="0" dirty="0" smtClean="0">
                <a:latin typeface="Rockwell" pitchFamily="18" charset="0"/>
              </a:rPr>
              <a:t> </a:t>
            </a:r>
            <a:r>
              <a:rPr lang="en-US" sz="1200" baseline="0" dirty="0" smtClean="0">
                <a:solidFill>
                  <a:srgbClr val="C88736"/>
                </a:solidFill>
                <a:latin typeface="Rockwell" pitchFamily="18" charset="0"/>
              </a:rPr>
              <a:t>Ricardo Hoar</a:t>
            </a:r>
            <a:endParaRPr lang="en-US" sz="1200" dirty="0">
              <a:solidFill>
                <a:srgbClr val="C88736"/>
              </a:solidFill>
              <a:latin typeface="Rockwell" pitchFamily="18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xStyles>
    <p:titleStyle>
      <a:lvl1pPr algn="l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Rockwell" pitchFamily="18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chemeClr val="accent3">
            <a:lumMod val="75000"/>
          </a:schemeClr>
        </a:buClr>
        <a:buFont typeface="Wingdings" pitchFamily="2" charset="2"/>
        <a:buChar char="§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7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7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8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9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0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1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1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1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2.e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3.em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4.em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4.em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5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6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7.emf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8.tif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9.emf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0.emf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1.emf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2.emf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3.tif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4.ti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.emf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5.tif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6.emf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7.emf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8.emf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9.emf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0.emf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1.tif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.emf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0" dirty="0"/>
              <a:t>Working with Databases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b="0" dirty="0" smtClean="0"/>
              <a:t>Chapter 14</a:t>
            </a:r>
            <a:endParaRPr lang="en-US" b="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0" dirty="0"/>
              <a:t>Databases and Web Development 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sz="1500" kern="1200" dirty="0" smtClean="0">
                <a:solidFill>
                  <a:schemeClr val="tx1"/>
                </a:solidFill>
                <a:effectLst/>
                <a:latin typeface="Rockwell" pitchFamily="18" charset="0"/>
                <a:ea typeface="+mn-ea"/>
                <a:cs typeface="+mn-cs"/>
              </a:rPr>
              <a:t>Foreign keys lining tables</a:t>
            </a:r>
            <a:endParaRPr lang="en-US" dirty="0">
              <a:effectLst/>
            </a:endParaRPr>
          </a:p>
        </p:txBody>
      </p:sp>
      <p:pic>
        <p:nvPicPr>
          <p:cNvPr id="6" name="Content Placeholder 5" descr="4812614005.eps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6782" b="-678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6650551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0" dirty="0"/>
              <a:t>Databases and Web Development 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pPr marL="342900" marR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>
                  <a:lumMod val="75000"/>
                </a:schemeClr>
              </a:buClr>
              <a:buSzTx/>
              <a:buFont typeface="Wingdings" pitchFamily="2" charset="2"/>
              <a:buNone/>
              <a:tabLst/>
              <a:defRPr/>
            </a:pPr>
            <a:r>
              <a:rPr lang="en-US" sz="1500" kern="1200" dirty="0" smtClean="0">
                <a:solidFill>
                  <a:schemeClr val="tx1"/>
                </a:solidFill>
                <a:effectLst/>
                <a:latin typeface="Rockwell" pitchFamily="18" charset="0"/>
                <a:ea typeface="+mn-ea"/>
                <a:cs typeface="+mn-cs"/>
              </a:rPr>
              <a:t>Database Options</a:t>
            </a:r>
            <a:endParaRPr lang="en-US" dirty="0" smtClean="0">
              <a:effectLst/>
            </a:endParaRPr>
          </a:p>
        </p:txBody>
      </p:sp>
      <p:pic>
        <p:nvPicPr>
          <p:cNvPr id="6" name="Content Placeholder 5" descr="4812614008.pdf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6713" r="-671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444486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 smtClean="0">
                <a:solidFill>
                  <a:schemeClr val="accent3"/>
                </a:solidFill>
              </a:rPr>
              <a:t>Chapter 14</a:t>
            </a:r>
            <a:endParaRPr lang="en-US" b="0" dirty="0">
              <a:solidFill>
                <a:schemeClr val="accent3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914400" y="91440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ounded Rectangle 6"/>
          <p:cNvSpPr/>
          <p:nvPr/>
        </p:nvSpPr>
        <p:spPr>
          <a:xfrm>
            <a:off x="4648200" y="91440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914400" y="234888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4648200" y="234888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>
            <a:off x="914400" y="378904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/>
          <p:cNvSpPr/>
          <p:nvPr/>
        </p:nvSpPr>
        <p:spPr>
          <a:xfrm>
            <a:off x="4648200" y="378904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914400" y="914400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1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648200" y="914400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rgbClr val="C88736"/>
                </a:solidFill>
                <a:latin typeface="Rockwell Extra Bold" pitchFamily="18" charset="0"/>
              </a:rPr>
              <a:t>2</a:t>
            </a:r>
            <a:endParaRPr lang="en-US" sz="7200" dirty="0">
              <a:solidFill>
                <a:srgbClr val="C88736"/>
              </a:solidFill>
              <a:latin typeface="Rockwell Extra Bold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14400" y="2348880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3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648200" y="2381071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4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914400" y="3810000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5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648200" y="3810000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6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63688" y="836712"/>
            <a:ext cx="252028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Databases and Web Development 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508104" y="1249596"/>
            <a:ext cx="2520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C88736"/>
                </a:solidFill>
              </a:rPr>
              <a:t>SQL</a:t>
            </a:r>
            <a:endParaRPr lang="en-US" sz="2800" dirty="0">
              <a:solidFill>
                <a:srgbClr val="C88736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835696" y="2689756"/>
            <a:ext cx="2520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NoSQL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508104" y="2708920"/>
            <a:ext cx="2520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Database APIs 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907704" y="3700189"/>
            <a:ext cx="252028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chemeClr val="bg1"/>
                </a:solidFill>
              </a:rPr>
              <a:t>Managing a MySQL Database 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580112" y="3933056"/>
            <a:ext cx="252028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A</a:t>
            </a:r>
            <a:r>
              <a:rPr lang="en-US" sz="2800" dirty="0">
                <a:solidFill>
                  <a:schemeClr val="bg1"/>
                </a:solidFill>
              </a:rPr>
              <a:t>ccessing MySQL in PHP </a:t>
            </a:r>
          </a:p>
          <a:p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914400" y="522920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942561" y="5238929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7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975520" y="5315580"/>
            <a:ext cx="252028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Case </a:t>
            </a:r>
            <a:r>
              <a:rPr lang="en-US" sz="2800" dirty="0">
                <a:solidFill>
                  <a:schemeClr val="bg1"/>
                </a:solidFill>
              </a:rPr>
              <a:t>Study Schemas </a:t>
            </a:r>
          </a:p>
          <a:p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4639064" y="521588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4667225" y="5225609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8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5700184" y="5157192"/>
            <a:ext cx="252028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dirty="0" smtClean="0">
                <a:solidFill>
                  <a:schemeClr val="bg1"/>
                </a:solidFill>
              </a:rPr>
              <a:t>Sample </a:t>
            </a:r>
            <a:r>
              <a:rPr lang="en-US" sz="2700" dirty="0">
                <a:solidFill>
                  <a:schemeClr val="bg1"/>
                </a:solidFill>
              </a:rPr>
              <a:t>Database </a:t>
            </a:r>
            <a:r>
              <a:rPr lang="en-US" sz="2700" dirty="0" smtClean="0">
                <a:solidFill>
                  <a:schemeClr val="bg1"/>
                </a:solidFill>
              </a:rPr>
              <a:t>Techniques</a:t>
            </a:r>
            <a:endParaRPr lang="en-US" sz="27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50858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 smtClean="0"/>
              <a:t>SQL</a:t>
            </a:r>
            <a:endParaRPr lang="en-US" b="0" dirty="0"/>
          </a:p>
        </p:txBody>
      </p:sp>
      <p:pic>
        <p:nvPicPr>
          <p:cNvPr id="5" name="Content Placeholder 4" descr="4812614010.eps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3287" r="-23287" b="52716"/>
          <a:stretch/>
        </p:blipFill>
        <p:spPr>
          <a:xfrm>
            <a:off x="-35046" y="1988840"/>
            <a:ext cx="9981800" cy="3337345"/>
          </a:xfrm>
        </p:spPr>
      </p:pic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pPr marL="342900" marR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>
                  <a:lumMod val="75000"/>
                </a:schemeClr>
              </a:buClr>
              <a:buSzTx/>
              <a:buFont typeface="Wingdings" pitchFamily="2" charset="2"/>
              <a:buNone/>
              <a:tabLst/>
              <a:defRPr/>
            </a:pPr>
            <a:r>
              <a:rPr lang="en-US" sz="1500" kern="1200" dirty="0" smtClean="0">
                <a:solidFill>
                  <a:schemeClr val="tx1"/>
                </a:solidFill>
                <a:effectLst/>
                <a:latin typeface="Rockwell" pitchFamily="18" charset="0"/>
                <a:ea typeface="+mn-ea"/>
                <a:cs typeface="+mn-cs"/>
              </a:rPr>
              <a:t>SELECT Statement </a:t>
            </a:r>
            <a:endParaRPr lang="en-US" dirty="0" smtClean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8430773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 smtClean="0"/>
              <a:t>SQL</a:t>
            </a:r>
            <a:endParaRPr lang="en-US" b="0" dirty="0"/>
          </a:p>
        </p:txBody>
      </p:sp>
      <p:pic>
        <p:nvPicPr>
          <p:cNvPr id="5" name="Content Placeholder 4" descr="4812614010.eps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0622" t="47394" r="-25952" b="-236"/>
          <a:stretch/>
        </p:blipFill>
        <p:spPr>
          <a:xfrm>
            <a:off x="-35046" y="1596572"/>
            <a:ext cx="9981800" cy="3729614"/>
          </a:xfrm>
        </p:spPr>
      </p:pic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pPr marL="342900" marR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>
                  <a:lumMod val="75000"/>
                </a:schemeClr>
              </a:buClr>
              <a:buSzTx/>
              <a:buFont typeface="Wingdings" pitchFamily="2" charset="2"/>
              <a:buNone/>
              <a:tabLst/>
              <a:defRPr/>
            </a:pPr>
            <a:r>
              <a:rPr lang="en-US" sz="1500" kern="1200" dirty="0" smtClean="0">
                <a:solidFill>
                  <a:schemeClr val="tx1"/>
                </a:solidFill>
                <a:effectLst/>
                <a:latin typeface="Rockwell" pitchFamily="18" charset="0"/>
                <a:ea typeface="+mn-ea"/>
                <a:cs typeface="+mn-cs"/>
              </a:rPr>
              <a:t>SELECT Statement </a:t>
            </a:r>
            <a:endParaRPr lang="en-US" dirty="0" smtClean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8092572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 smtClean="0"/>
              <a:t>SQL</a:t>
            </a:r>
            <a:endParaRPr lang="en-US" b="0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pPr marL="342900" marR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>
                  <a:lumMod val="75000"/>
                </a:schemeClr>
              </a:buClr>
              <a:buSzTx/>
              <a:buFont typeface="Wingdings" pitchFamily="2" charset="2"/>
              <a:buNone/>
              <a:tabLst/>
              <a:defRPr/>
            </a:pPr>
            <a:r>
              <a:rPr lang="en-US" sz="1500" kern="1200" dirty="0" smtClean="0">
                <a:solidFill>
                  <a:schemeClr val="tx1"/>
                </a:solidFill>
                <a:effectLst/>
                <a:latin typeface="Rockwell" pitchFamily="18" charset="0"/>
                <a:ea typeface="+mn-ea"/>
                <a:cs typeface="+mn-cs"/>
              </a:rPr>
              <a:t>Use the WHERE clause</a:t>
            </a:r>
            <a:endParaRPr lang="en-US" dirty="0" smtClean="0">
              <a:effectLst/>
            </a:endParaRPr>
          </a:p>
        </p:txBody>
      </p:sp>
      <p:pic>
        <p:nvPicPr>
          <p:cNvPr id="6" name="Content Placeholder 5" descr="4812614011.eps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8768" b="-3876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6883861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 smtClean="0"/>
              <a:t>SQL</a:t>
            </a:r>
            <a:endParaRPr lang="en-US" b="0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pPr marL="342900" marR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>
                  <a:lumMod val="75000"/>
                </a:schemeClr>
              </a:buClr>
              <a:buSzTx/>
              <a:buFont typeface="Wingdings" pitchFamily="2" charset="2"/>
              <a:buNone/>
              <a:tabLst/>
              <a:defRPr/>
            </a:pPr>
            <a:r>
              <a:rPr lang="en-US" sz="1500" kern="1200" dirty="0" smtClean="0">
                <a:solidFill>
                  <a:schemeClr val="tx1"/>
                </a:solidFill>
                <a:effectLst/>
                <a:latin typeface="Rockwell" pitchFamily="18" charset="0"/>
                <a:ea typeface="+mn-ea"/>
                <a:cs typeface="+mn-cs"/>
              </a:rPr>
              <a:t>Join together</a:t>
            </a:r>
            <a:endParaRPr lang="en-US" dirty="0" smtClean="0">
              <a:effectLst/>
            </a:endParaRPr>
          </a:p>
        </p:txBody>
      </p:sp>
      <p:pic>
        <p:nvPicPr>
          <p:cNvPr id="5" name="Content Placeholder 4" descr="4812614012.eps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634" r="-263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2240435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 smtClean="0"/>
              <a:t>SQL</a:t>
            </a:r>
            <a:endParaRPr lang="en-US" b="0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pPr marL="342900" marR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>
                  <a:lumMod val="75000"/>
                </a:schemeClr>
              </a:buClr>
              <a:buSzTx/>
              <a:buFont typeface="Wingdings" pitchFamily="2" charset="2"/>
              <a:buNone/>
              <a:tabLst/>
              <a:defRPr/>
            </a:pPr>
            <a:r>
              <a:rPr lang="en-US" sz="1500" kern="1200" dirty="0" smtClean="0">
                <a:solidFill>
                  <a:schemeClr val="tx1"/>
                </a:solidFill>
                <a:effectLst/>
                <a:latin typeface="Rockwell" pitchFamily="18" charset="0"/>
                <a:ea typeface="+mn-ea"/>
                <a:cs typeface="+mn-cs"/>
              </a:rPr>
              <a:t>Member group by</a:t>
            </a:r>
            <a:endParaRPr lang="en-US" dirty="0" smtClean="0">
              <a:effectLst/>
            </a:endParaRPr>
          </a:p>
        </p:txBody>
      </p:sp>
      <p:pic>
        <p:nvPicPr>
          <p:cNvPr id="6" name="Content Placeholder 5" descr="4812614013.eps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855" r="-185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9881734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 smtClean="0"/>
              <a:t>SQL</a:t>
            </a:r>
            <a:endParaRPr lang="en-US" b="0" dirty="0"/>
          </a:p>
        </p:txBody>
      </p:sp>
      <p:pic>
        <p:nvPicPr>
          <p:cNvPr id="5" name="Content Placeholder 4" descr="4812614014.eps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2671" r="-22671" b="44175"/>
          <a:stretch/>
        </p:blipFill>
        <p:spPr>
          <a:xfrm>
            <a:off x="27834" y="1844824"/>
            <a:ext cx="8712968" cy="3439314"/>
          </a:xfrm>
        </p:spPr>
      </p:pic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pPr marL="342900" marR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>
                  <a:lumMod val="75000"/>
                </a:schemeClr>
              </a:buClr>
              <a:buSzTx/>
              <a:buFont typeface="Wingdings" pitchFamily="2" charset="2"/>
              <a:buNone/>
              <a:tabLst/>
              <a:defRPr/>
            </a:pPr>
            <a:r>
              <a:rPr lang="en-US" sz="1500" kern="1200" dirty="0" smtClean="0">
                <a:solidFill>
                  <a:schemeClr val="tx1"/>
                </a:solidFill>
                <a:effectLst/>
                <a:latin typeface="Rockwell" pitchFamily="18" charset="0"/>
                <a:ea typeface="+mn-ea"/>
                <a:cs typeface="+mn-cs"/>
              </a:rPr>
              <a:t>INSERT, UPDATE, and DELETE Statements </a:t>
            </a:r>
            <a:endParaRPr lang="en-US" dirty="0" smtClean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7059530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 smtClean="0"/>
              <a:t>SQL</a:t>
            </a:r>
            <a:endParaRPr lang="en-US" b="0" dirty="0"/>
          </a:p>
        </p:txBody>
      </p:sp>
      <p:pic>
        <p:nvPicPr>
          <p:cNvPr id="5" name="Content Placeholder 4" descr="4812614014.eps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1461" t="52125" r="-23882" b="16567"/>
          <a:stretch/>
        </p:blipFill>
        <p:spPr>
          <a:xfrm>
            <a:off x="5634" y="2348880"/>
            <a:ext cx="8712968" cy="1928890"/>
          </a:xfrm>
        </p:spPr>
      </p:pic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pPr marL="342900" marR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>
                  <a:lumMod val="75000"/>
                </a:schemeClr>
              </a:buClr>
              <a:buSzTx/>
              <a:buFont typeface="Wingdings" pitchFamily="2" charset="2"/>
              <a:buNone/>
              <a:tabLst/>
              <a:defRPr/>
            </a:pPr>
            <a:r>
              <a:rPr lang="en-US" sz="1500" kern="1200" dirty="0" smtClean="0">
                <a:solidFill>
                  <a:schemeClr val="tx1"/>
                </a:solidFill>
                <a:effectLst/>
                <a:latin typeface="Rockwell" pitchFamily="18" charset="0"/>
                <a:ea typeface="+mn-ea"/>
                <a:cs typeface="+mn-cs"/>
              </a:rPr>
              <a:t>INSERT, UPDATE, and DELETE Statements </a:t>
            </a:r>
            <a:endParaRPr lang="en-US" dirty="0" smtClean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7739980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 smtClean="0">
                <a:solidFill>
                  <a:schemeClr val="accent3"/>
                </a:solidFill>
              </a:rPr>
              <a:t>Chapter 14</a:t>
            </a:r>
            <a:endParaRPr lang="en-US" b="0" dirty="0">
              <a:solidFill>
                <a:schemeClr val="accent3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914400" y="91440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ounded Rectangle 6"/>
          <p:cNvSpPr/>
          <p:nvPr/>
        </p:nvSpPr>
        <p:spPr>
          <a:xfrm>
            <a:off x="4648200" y="91440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914400" y="234888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4648200" y="234888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>
            <a:off x="914400" y="378904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/>
          <p:cNvSpPr/>
          <p:nvPr/>
        </p:nvSpPr>
        <p:spPr>
          <a:xfrm>
            <a:off x="4648200" y="378904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914400" y="914400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1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648200" y="914400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2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14400" y="2348880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3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648200" y="2381071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4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914400" y="3810000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5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648200" y="3810000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6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63688" y="836712"/>
            <a:ext cx="252028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Databases and Web Development 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508104" y="1249596"/>
            <a:ext cx="2520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SQL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835696" y="2689756"/>
            <a:ext cx="2520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NoSQL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508104" y="2708920"/>
            <a:ext cx="2520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Database APIs 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907704" y="3700189"/>
            <a:ext cx="252028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chemeClr val="bg1"/>
                </a:solidFill>
              </a:rPr>
              <a:t>Managing a MySQL Database 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580112" y="3933056"/>
            <a:ext cx="252028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A</a:t>
            </a:r>
            <a:r>
              <a:rPr lang="en-US" sz="2800" dirty="0">
                <a:solidFill>
                  <a:schemeClr val="bg1"/>
                </a:solidFill>
              </a:rPr>
              <a:t>ccessing MySQL in PHP </a:t>
            </a:r>
          </a:p>
          <a:p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914400" y="522920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942561" y="5238929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7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975520" y="5315580"/>
            <a:ext cx="252028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Case </a:t>
            </a:r>
            <a:r>
              <a:rPr lang="en-US" sz="2800" dirty="0">
                <a:solidFill>
                  <a:schemeClr val="bg1"/>
                </a:solidFill>
              </a:rPr>
              <a:t>Study Schemas </a:t>
            </a:r>
          </a:p>
          <a:p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4639064" y="521588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4667225" y="5225609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8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5700184" y="5157192"/>
            <a:ext cx="252028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dirty="0" smtClean="0">
                <a:solidFill>
                  <a:schemeClr val="bg1"/>
                </a:solidFill>
              </a:rPr>
              <a:t>Sample </a:t>
            </a:r>
            <a:r>
              <a:rPr lang="en-US" sz="2700" dirty="0">
                <a:solidFill>
                  <a:schemeClr val="bg1"/>
                </a:solidFill>
              </a:rPr>
              <a:t>Database </a:t>
            </a:r>
            <a:r>
              <a:rPr lang="en-US" sz="2700" dirty="0" smtClean="0">
                <a:solidFill>
                  <a:schemeClr val="bg1"/>
                </a:solidFill>
              </a:rPr>
              <a:t>Techniques</a:t>
            </a:r>
            <a:endParaRPr lang="en-US" sz="27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 smtClean="0"/>
              <a:t>SQL</a:t>
            </a:r>
            <a:endParaRPr lang="en-US" b="0" dirty="0"/>
          </a:p>
        </p:txBody>
      </p:sp>
      <p:pic>
        <p:nvPicPr>
          <p:cNvPr id="5" name="Content Placeholder 4" descr="4812614014.eps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1461" t="82843" r="-23882" b="-7948"/>
          <a:stretch/>
        </p:blipFill>
        <p:spPr>
          <a:xfrm>
            <a:off x="251520" y="2852936"/>
            <a:ext cx="8712968" cy="1546708"/>
          </a:xfrm>
        </p:spPr>
      </p:pic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pPr marL="342900" marR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>
                  <a:lumMod val="75000"/>
                </a:schemeClr>
              </a:buClr>
              <a:buSzTx/>
              <a:buFont typeface="Wingdings" pitchFamily="2" charset="2"/>
              <a:buNone/>
              <a:tabLst/>
              <a:defRPr/>
            </a:pPr>
            <a:r>
              <a:rPr lang="en-US" sz="1500" kern="1200" dirty="0" smtClean="0">
                <a:solidFill>
                  <a:schemeClr val="tx1"/>
                </a:solidFill>
                <a:effectLst/>
                <a:latin typeface="Rockwell" pitchFamily="18" charset="0"/>
                <a:ea typeface="+mn-ea"/>
                <a:cs typeface="+mn-cs"/>
              </a:rPr>
              <a:t>INSERT, UPDATE, and DELETE Statements </a:t>
            </a:r>
            <a:endParaRPr lang="en-US" dirty="0" smtClean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7511960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 smtClean="0"/>
              <a:t>SQL</a:t>
            </a:r>
            <a:endParaRPr lang="en-US" b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412777"/>
            <a:ext cx="8136904" cy="4759424"/>
          </a:xfrm>
        </p:spPr>
        <p:txBody>
          <a:bodyPr>
            <a:normAutofit fontScale="92500" lnSpcReduction="20000"/>
          </a:bodyPr>
          <a:lstStyle/>
          <a:p>
            <a:r>
              <a:rPr lang="en-US" sz="2600" dirty="0" smtClean="0"/>
              <a:t>By </a:t>
            </a:r>
            <a:r>
              <a:rPr lang="en-US" sz="2600" dirty="0"/>
              <a:t>starting the transaction, all database modifications </a:t>
            </a:r>
            <a:r>
              <a:rPr lang="en-US" sz="2600" dirty="0" smtClean="0"/>
              <a:t>within the </a:t>
            </a:r>
            <a:r>
              <a:rPr lang="en-US" sz="2600" dirty="0"/>
              <a:t>transaction will only be permanently saved in the </a:t>
            </a:r>
            <a:r>
              <a:rPr lang="en-US" sz="2600" dirty="0" smtClean="0"/>
              <a:t>database if </a:t>
            </a:r>
            <a:r>
              <a:rPr lang="en-US" sz="2600" dirty="0"/>
              <a:t>they all </a:t>
            </a:r>
            <a:r>
              <a:rPr lang="en-US" sz="2600" dirty="0" smtClean="0"/>
              <a:t>work</a:t>
            </a:r>
            <a:endParaRPr lang="en-US" sz="2600" dirty="0"/>
          </a:p>
          <a:p>
            <a:pPr>
              <a:spcAft>
                <a:spcPts val="0"/>
              </a:spcAft>
            </a:pPr>
            <a:r>
              <a:rPr lang="en-US" sz="2600" b="1" dirty="0">
                <a:solidFill>
                  <a:srgbClr val="A82233"/>
                </a:solidFill>
              </a:rPr>
              <a:t>START TRANSACTION</a:t>
            </a:r>
          </a:p>
          <a:p>
            <a:pPr>
              <a:spcAft>
                <a:spcPts val="0"/>
              </a:spcAft>
            </a:pPr>
            <a:r>
              <a:rPr lang="en-US" sz="2600" dirty="0"/>
              <a:t>INSERT INTO orders . . .</a:t>
            </a:r>
          </a:p>
          <a:p>
            <a:pPr>
              <a:spcAft>
                <a:spcPts val="0"/>
              </a:spcAft>
            </a:pPr>
            <a:r>
              <a:rPr lang="en-US" sz="2600" dirty="0"/>
              <a:t>INSERT INTO </a:t>
            </a:r>
            <a:r>
              <a:rPr lang="en-US" sz="2600" dirty="0" err="1"/>
              <a:t>orderDetails</a:t>
            </a:r>
            <a:r>
              <a:rPr lang="en-US" sz="2600" dirty="0"/>
              <a:t> . . .</a:t>
            </a:r>
          </a:p>
          <a:p>
            <a:pPr>
              <a:spcAft>
                <a:spcPts val="0"/>
              </a:spcAft>
            </a:pPr>
            <a:r>
              <a:rPr lang="en-US" sz="2600" dirty="0"/>
              <a:t>UPDATE inventory . . .</a:t>
            </a:r>
          </a:p>
          <a:p>
            <a:pPr>
              <a:spcAft>
                <a:spcPts val="0"/>
              </a:spcAft>
            </a:pPr>
            <a:r>
              <a:rPr lang="en-US" sz="2600" dirty="0"/>
              <a:t>/* if we have made it here everything has worked so commit changes */</a:t>
            </a:r>
          </a:p>
          <a:p>
            <a:pPr>
              <a:spcAft>
                <a:spcPts val="0"/>
              </a:spcAft>
            </a:pPr>
            <a:endParaRPr lang="en-US" sz="2600" dirty="0" smtClean="0"/>
          </a:p>
          <a:p>
            <a:pPr>
              <a:spcAft>
                <a:spcPts val="0"/>
              </a:spcAft>
            </a:pPr>
            <a:r>
              <a:rPr lang="en-US" sz="2600" b="1" dirty="0" smtClean="0">
                <a:solidFill>
                  <a:srgbClr val="A82233"/>
                </a:solidFill>
              </a:rPr>
              <a:t>COMMIT</a:t>
            </a:r>
            <a:endParaRPr lang="en-US" sz="2600" b="1" dirty="0">
              <a:solidFill>
                <a:srgbClr val="A82233"/>
              </a:solidFill>
            </a:endParaRPr>
          </a:p>
          <a:p>
            <a:pPr>
              <a:spcAft>
                <a:spcPts val="0"/>
              </a:spcAft>
            </a:pPr>
            <a:r>
              <a:rPr lang="en-US" sz="2600" dirty="0"/>
              <a:t>/* if we replace </a:t>
            </a:r>
            <a:r>
              <a:rPr lang="en-US" sz="2600" b="1" dirty="0">
                <a:solidFill>
                  <a:schemeClr val="accent2"/>
                </a:solidFill>
              </a:rPr>
              <a:t>COMMIT</a:t>
            </a:r>
            <a:r>
              <a:rPr lang="en-US" sz="2600" dirty="0">
                <a:solidFill>
                  <a:schemeClr val="accent2"/>
                </a:solidFill>
              </a:rPr>
              <a:t> </a:t>
            </a:r>
            <a:r>
              <a:rPr lang="en-US" sz="2600" dirty="0"/>
              <a:t>with </a:t>
            </a:r>
            <a:r>
              <a:rPr lang="en-US" sz="2600" b="1" dirty="0">
                <a:solidFill>
                  <a:schemeClr val="accent2"/>
                </a:solidFill>
              </a:rPr>
              <a:t>ROLLBACK</a:t>
            </a:r>
            <a:r>
              <a:rPr lang="en-US" sz="2600" dirty="0">
                <a:solidFill>
                  <a:schemeClr val="accent2"/>
                </a:solidFill>
              </a:rPr>
              <a:t> </a:t>
            </a:r>
            <a:r>
              <a:rPr lang="en-US" sz="2600" dirty="0"/>
              <a:t>then the three </a:t>
            </a:r>
            <a:r>
              <a:rPr lang="en-US" sz="2600" dirty="0" smtClean="0"/>
              <a:t>database changes </a:t>
            </a:r>
            <a:r>
              <a:rPr lang="en-US" sz="2600" dirty="0"/>
              <a:t>would be "undone" */</a:t>
            </a:r>
            <a:endParaRPr lang="en-US" sz="2600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pPr marL="342900" marR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>
                  <a:lumMod val="75000"/>
                </a:schemeClr>
              </a:buClr>
              <a:buSzTx/>
              <a:buFont typeface="Wingdings" pitchFamily="2" charset="2"/>
              <a:buNone/>
              <a:tabLst/>
              <a:defRPr/>
            </a:pPr>
            <a:r>
              <a:rPr lang="en-US" sz="1500" kern="1200" dirty="0" smtClean="0">
                <a:solidFill>
                  <a:schemeClr val="tx1"/>
                </a:solidFill>
                <a:effectLst/>
                <a:latin typeface="Rockwell" pitchFamily="18" charset="0"/>
                <a:ea typeface="+mn-ea"/>
                <a:cs typeface="+mn-cs"/>
              </a:rPr>
              <a:t>Transactions</a:t>
            </a:r>
            <a:endParaRPr lang="en-US" dirty="0" smtClean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065347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 smtClean="0"/>
              <a:t>SQL</a:t>
            </a:r>
            <a:endParaRPr lang="en-US" b="0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pPr marL="342900" marR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>
                  <a:lumMod val="75000"/>
                </a:schemeClr>
              </a:buClr>
              <a:buSzTx/>
              <a:buFont typeface="Wingdings" pitchFamily="2" charset="2"/>
              <a:buNone/>
              <a:tabLst/>
              <a:defRPr/>
            </a:pPr>
            <a:r>
              <a:rPr lang="en-US" sz="1500" kern="1200" dirty="0" smtClean="0">
                <a:solidFill>
                  <a:schemeClr val="tx1"/>
                </a:solidFill>
                <a:effectLst/>
                <a:latin typeface="Rockwell" pitchFamily="18" charset="0"/>
                <a:ea typeface="+mn-ea"/>
                <a:cs typeface="+mn-cs"/>
              </a:rPr>
              <a:t>Distributed Transactions</a:t>
            </a:r>
            <a:endParaRPr lang="en-US" dirty="0" smtClean="0">
              <a:effectLst/>
            </a:endParaRPr>
          </a:p>
        </p:txBody>
      </p:sp>
      <p:pic>
        <p:nvPicPr>
          <p:cNvPr id="6" name="Content Placeholder 5" descr="4812614015.eps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218" r="-421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3334546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 smtClean="0"/>
              <a:t>SQL</a:t>
            </a:r>
            <a:endParaRPr lang="en-US" b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646237"/>
            <a:ext cx="7546032" cy="4525963"/>
          </a:xfrm>
        </p:spPr>
        <p:txBody>
          <a:bodyPr>
            <a:normAutofit/>
          </a:bodyPr>
          <a:lstStyle/>
          <a:p>
            <a:r>
              <a:rPr lang="en-US" dirty="0"/>
              <a:t> All of the SQL examples that you will use in this book are examples of </a:t>
            </a:r>
            <a:r>
              <a:rPr lang="en-US" b="1" dirty="0"/>
              <a:t>the </a:t>
            </a:r>
            <a:r>
              <a:rPr lang="en-US" b="1" dirty="0" smtClean="0"/>
              <a:t>Data Manipulation </a:t>
            </a:r>
            <a:r>
              <a:rPr lang="en-US" b="1" dirty="0"/>
              <a:t>Language  </a:t>
            </a:r>
            <a:r>
              <a:rPr lang="en-US" dirty="0"/>
              <a:t>features of SQL, that is, SELECT , UPDATE , INSERT , </a:t>
            </a:r>
            <a:r>
              <a:rPr lang="en-US" dirty="0" smtClean="0"/>
              <a:t>and DELETE </a:t>
            </a:r>
            <a:r>
              <a:rPr lang="en-US" dirty="0"/>
              <a:t>. </a:t>
            </a:r>
            <a:endParaRPr lang="en-US" dirty="0" smtClean="0"/>
          </a:p>
          <a:p>
            <a:r>
              <a:rPr lang="en-US" dirty="0" smtClean="0"/>
              <a:t>There </a:t>
            </a:r>
            <a:r>
              <a:rPr lang="en-US" dirty="0"/>
              <a:t>is also a </a:t>
            </a:r>
            <a:r>
              <a:rPr lang="en-US" b="1" dirty="0"/>
              <a:t>Data Definition Language </a:t>
            </a:r>
            <a:r>
              <a:rPr lang="en-US" dirty="0"/>
              <a:t>(DDL)  in SQL, which is used </a:t>
            </a:r>
            <a:r>
              <a:rPr lang="en-US" dirty="0" smtClean="0"/>
              <a:t>for creating </a:t>
            </a:r>
            <a:r>
              <a:rPr lang="en-US" dirty="0"/>
              <a:t>tables, modifying the structure of a table, deleting tables, and creating </a:t>
            </a:r>
            <a:r>
              <a:rPr lang="en-US" dirty="0" smtClean="0"/>
              <a:t>and deleting databases</a:t>
            </a:r>
          </a:p>
          <a:p>
            <a:r>
              <a:rPr lang="en-US" dirty="0" smtClean="0"/>
              <a:t>While </a:t>
            </a:r>
            <a:r>
              <a:rPr lang="en-US" dirty="0"/>
              <a:t>the book’s examples do not use these database </a:t>
            </a:r>
            <a:r>
              <a:rPr lang="en-US" dirty="0" smtClean="0"/>
              <a:t>administration statements </a:t>
            </a:r>
            <a:r>
              <a:rPr lang="en-US" dirty="0"/>
              <a:t>within PHP, </a:t>
            </a:r>
            <a:r>
              <a:rPr lang="en-US" dirty="0" smtClean="0"/>
              <a:t>your instructor may, and you </a:t>
            </a:r>
            <a:r>
              <a:rPr lang="en-US" dirty="0"/>
              <a:t>may find yourself using them indirectly </a:t>
            </a:r>
            <a:r>
              <a:rPr lang="en-US" dirty="0" smtClean="0"/>
              <a:t>within something </a:t>
            </a:r>
            <a:r>
              <a:rPr lang="en-US" dirty="0"/>
              <a:t>like the </a:t>
            </a:r>
            <a:r>
              <a:rPr lang="en-US" dirty="0" err="1" smtClean="0"/>
              <a:t>phpMyAdmin</a:t>
            </a:r>
            <a:r>
              <a:rPr lang="en-US" dirty="0" smtClean="0"/>
              <a:t> </a:t>
            </a:r>
            <a:r>
              <a:rPr lang="en-US" dirty="0"/>
              <a:t>management </a:t>
            </a:r>
            <a:r>
              <a:rPr lang="en-US" dirty="0" smtClean="0"/>
              <a:t>tool anyhow.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pPr marL="342900" marR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>
                  <a:lumMod val="75000"/>
                </a:schemeClr>
              </a:buClr>
              <a:buSzTx/>
              <a:buFont typeface="Wingdings" pitchFamily="2" charset="2"/>
              <a:buNone/>
              <a:tabLst/>
              <a:defRPr/>
            </a:pPr>
            <a:r>
              <a:rPr lang="en-US" sz="1500" kern="1200" dirty="0" smtClean="0">
                <a:solidFill>
                  <a:schemeClr val="tx1"/>
                </a:solidFill>
                <a:effectLst/>
                <a:latin typeface="Rockwell" pitchFamily="18" charset="0"/>
                <a:ea typeface="+mn-ea"/>
                <a:cs typeface="+mn-cs"/>
              </a:rPr>
              <a:t>Data Definition Statements</a:t>
            </a:r>
            <a:endParaRPr lang="en-US" dirty="0" smtClean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6764552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 smtClean="0"/>
              <a:t>SQL</a:t>
            </a:r>
            <a:endParaRPr lang="en-US" b="0" dirty="0"/>
          </a:p>
        </p:txBody>
      </p:sp>
      <p:pic>
        <p:nvPicPr>
          <p:cNvPr id="5" name="Content Placeholder 4" descr="4812614016.eps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0123" b="-30123"/>
          <a:stretch>
            <a:fillRect/>
          </a:stretch>
        </p:blipFill>
        <p:spPr>
          <a:xfrm>
            <a:off x="914400" y="1294699"/>
            <a:ext cx="6897960" cy="4877502"/>
          </a:xfrm>
        </p:spPr>
      </p:pic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pPr marL="342900" marR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>
                  <a:lumMod val="75000"/>
                </a:schemeClr>
              </a:buClr>
              <a:buSzTx/>
              <a:buFont typeface="Wingdings" pitchFamily="2" charset="2"/>
              <a:buNone/>
              <a:tabLst/>
              <a:defRPr/>
            </a:pPr>
            <a:r>
              <a:rPr lang="en-US" sz="1500" kern="1200" dirty="0" smtClean="0">
                <a:solidFill>
                  <a:schemeClr val="tx1"/>
                </a:solidFill>
                <a:effectLst/>
                <a:latin typeface="Rockwell" pitchFamily="18" charset="0"/>
                <a:ea typeface="+mn-ea"/>
                <a:cs typeface="+mn-cs"/>
              </a:rPr>
              <a:t>Database Indexes and Efficiency </a:t>
            </a:r>
            <a:endParaRPr lang="en-US" dirty="0" smtClean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19756835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 smtClean="0">
                <a:solidFill>
                  <a:schemeClr val="accent3"/>
                </a:solidFill>
              </a:rPr>
              <a:t>Chapter 14</a:t>
            </a:r>
            <a:endParaRPr lang="en-US" b="0" dirty="0">
              <a:solidFill>
                <a:schemeClr val="accent3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914400" y="91440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ounded Rectangle 6"/>
          <p:cNvSpPr/>
          <p:nvPr/>
        </p:nvSpPr>
        <p:spPr>
          <a:xfrm>
            <a:off x="4648200" y="91440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914400" y="234888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4648200" y="234888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>
            <a:off x="914400" y="378904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/>
          <p:cNvSpPr/>
          <p:nvPr/>
        </p:nvSpPr>
        <p:spPr>
          <a:xfrm>
            <a:off x="4648200" y="378904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914400" y="914400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1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648200" y="914400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2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14400" y="2348880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rgbClr val="C88736"/>
                </a:solidFill>
                <a:latin typeface="Rockwell Extra Bold" pitchFamily="18" charset="0"/>
              </a:rPr>
              <a:t>3</a:t>
            </a:r>
            <a:endParaRPr lang="en-US" sz="7200" dirty="0">
              <a:solidFill>
                <a:srgbClr val="C88736"/>
              </a:solidFill>
              <a:latin typeface="Rockwell Extra Bold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648200" y="2381071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4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914400" y="3810000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5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648200" y="3810000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6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63688" y="836712"/>
            <a:ext cx="252028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Databases and Web Development 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508104" y="1249596"/>
            <a:ext cx="2520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SQL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835696" y="2689756"/>
            <a:ext cx="2520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C88736"/>
                </a:solidFill>
              </a:rPr>
              <a:t>NoSQL</a:t>
            </a:r>
            <a:endParaRPr lang="en-US" sz="2800" dirty="0">
              <a:solidFill>
                <a:srgbClr val="C88736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508104" y="2708920"/>
            <a:ext cx="2520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Database APIs 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907704" y="3700189"/>
            <a:ext cx="252028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chemeClr val="bg1"/>
                </a:solidFill>
              </a:rPr>
              <a:t>Managing a MySQL Database 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580112" y="3933056"/>
            <a:ext cx="252028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A</a:t>
            </a:r>
            <a:r>
              <a:rPr lang="en-US" sz="2800" dirty="0">
                <a:solidFill>
                  <a:schemeClr val="bg1"/>
                </a:solidFill>
              </a:rPr>
              <a:t>ccessing MySQL in PHP </a:t>
            </a:r>
          </a:p>
          <a:p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914400" y="522920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942561" y="5238929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7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975520" y="5315580"/>
            <a:ext cx="252028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Case </a:t>
            </a:r>
            <a:r>
              <a:rPr lang="en-US" sz="2800" dirty="0">
                <a:solidFill>
                  <a:schemeClr val="bg1"/>
                </a:solidFill>
              </a:rPr>
              <a:t>Study Schemas </a:t>
            </a:r>
          </a:p>
          <a:p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4639064" y="521588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4667225" y="5225609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8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5700184" y="5157192"/>
            <a:ext cx="252028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dirty="0" smtClean="0">
                <a:solidFill>
                  <a:schemeClr val="bg1"/>
                </a:solidFill>
              </a:rPr>
              <a:t>Sample </a:t>
            </a:r>
            <a:r>
              <a:rPr lang="en-US" sz="2700" dirty="0">
                <a:solidFill>
                  <a:schemeClr val="bg1"/>
                </a:solidFill>
              </a:rPr>
              <a:t>Database </a:t>
            </a:r>
            <a:r>
              <a:rPr lang="en-US" sz="2700" dirty="0" smtClean="0">
                <a:solidFill>
                  <a:schemeClr val="bg1"/>
                </a:solidFill>
              </a:rPr>
              <a:t>Techniques</a:t>
            </a:r>
            <a:endParaRPr lang="en-US" sz="27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50858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 smtClean="0"/>
              <a:t>NoSQL</a:t>
            </a:r>
            <a:endParaRPr lang="en-US" b="0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pPr marL="342900" marR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>
                  <a:lumMod val="75000"/>
                </a:schemeClr>
              </a:buClr>
              <a:buSzTx/>
              <a:buFont typeface="Wingdings" pitchFamily="2" charset="2"/>
              <a:buNone/>
              <a:tabLst/>
              <a:defRPr/>
            </a:pPr>
            <a:r>
              <a:rPr lang="en-US" sz="1500" kern="1200" dirty="0" smtClean="0">
                <a:solidFill>
                  <a:schemeClr val="tx1"/>
                </a:solidFill>
                <a:effectLst/>
                <a:latin typeface="Rockwell" pitchFamily="18" charset="0"/>
                <a:ea typeface="+mn-ea"/>
                <a:cs typeface="+mn-cs"/>
              </a:rPr>
              <a:t>A different way of thinking</a:t>
            </a:r>
            <a:endParaRPr lang="en-US" dirty="0" smtClean="0">
              <a:effectLst/>
            </a:endParaRPr>
          </a:p>
        </p:txBody>
      </p:sp>
      <p:pic>
        <p:nvPicPr>
          <p:cNvPr id="6" name="Content Placeholder 5" descr="4812614017.ai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971" t="33377" r="10471" b="12507"/>
          <a:stretch/>
        </p:blipFill>
        <p:spPr>
          <a:xfrm>
            <a:off x="1043608" y="1268760"/>
            <a:ext cx="6325261" cy="5238713"/>
          </a:xfrm>
        </p:spPr>
      </p:pic>
    </p:spTree>
    <p:extLst>
      <p:ext uri="{BB962C8B-B14F-4D97-AF65-F5344CB8AC3E}">
        <p14:creationId xmlns:p14="http://schemas.microsoft.com/office/powerpoint/2010/main" val="403465985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 smtClean="0"/>
              <a:t>NoSQL</a:t>
            </a:r>
            <a:endParaRPr lang="en-US" b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42900" indent="-342900">
              <a:buFont typeface="Arial"/>
              <a:buChar char="•"/>
            </a:pPr>
            <a:r>
              <a:rPr lang="en-US" b="1" dirty="0"/>
              <a:t>Key-</a:t>
            </a:r>
            <a:r>
              <a:rPr lang="en-US" b="1" dirty="0" smtClean="0"/>
              <a:t>value stores </a:t>
            </a:r>
            <a:r>
              <a:rPr lang="en-US" dirty="0"/>
              <a:t>alone are very simplistic in that each record consists of one key and one </a:t>
            </a:r>
            <a:r>
              <a:rPr lang="en-US" dirty="0" smtClean="0"/>
              <a:t>value (</a:t>
            </a:r>
            <a:r>
              <a:rPr lang="en-US" dirty="0"/>
              <a:t>i.e., is, they are analogous to PHP arrays)</a:t>
            </a:r>
            <a:r>
              <a:rPr lang="en-US" dirty="0" smtClean="0"/>
              <a:t>.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fast </a:t>
            </a:r>
            <a:r>
              <a:rPr lang="en-US" dirty="0"/>
              <a:t>retrieval through </a:t>
            </a:r>
            <a:r>
              <a:rPr lang="en-US" dirty="0" smtClean="0"/>
              <a:t>means such </a:t>
            </a:r>
            <a:r>
              <a:rPr lang="en-US" dirty="0"/>
              <a:t>as a hash </a:t>
            </a:r>
            <a:r>
              <a:rPr lang="en-US" dirty="0" smtClean="0"/>
              <a:t>function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No need for indexes</a:t>
            </a:r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pPr marL="342900" marR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>
                  <a:lumMod val="75000"/>
                </a:schemeClr>
              </a:buClr>
              <a:buSzTx/>
              <a:buFont typeface="Wingdings" pitchFamily="2" charset="2"/>
              <a:buNone/>
              <a:tabLst/>
              <a:defRPr/>
            </a:pPr>
            <a:r>
              <a:rPr lang="en-US" sz="1500" kern="1200" dirty="0" smtClean="0">
                <a:solidFill>
                  <a:schemeClr val="tx1"/>
                </a:solidFill>
                <a:effectLst/>
                <a:latin typeface="Rockwell" pitchFamily="18" charset="0"/>
                <a:ea typeface="+mn-ea"/>
                <a:cs typeface="+mn-cs"/>
              </a:rPr>
              <a:t>Key-Value Stores </a:t>
            </a:r>
            <a:endParaRPr lang="en-US" dirty="0" smtClean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09584148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 smtClean="0"/>
              <a:t>NoSQL</a:t>
            </a:r>
            <a:endParaRPr lang="en-US" b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Document </a:t>
            </a:r>
            <a:r>
              <a:rPr lang="en-US" b="1" dirty="0" smtClean="0"/>
              <a:t>Stores </a:t>
            </a:r>
            <a:r>
              <a:rPr lang="en-US" dirty="0"/>
              <a:t>associate keys </a:t>
            </a:r>
            <a:r>
              <a:rPr lang="en-US" dirty="0" smtClean="0"/>
              <a:t>with values</a:t>
            </a:r>
            <a:r>
              <a:rPr lang="en-US" dirty="0"/>
              <a:t>, but unlike key-value stores, they call that value a  </a:t>
            </a:r>
            <a:r>
              <a:rPr lang="en-US" b="1" dirty="0"/>
              <a:t>document</a:t>
            </a:r>
            <a:r>
              <a:rPr lang="en-US" dirty="0" smtClean="0"/>
              <a:t>.</a:t>
            </a:r>
            <a:endParaRPr lang="en-US" dirty="0"/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pPr marL="342900" marR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>
                  <a:lumMod val="75000"/>
                </a:schemeClr>
              </a:buClr>
              <a:buSzTx/>
              <a:buFont typeface="Wingdings" pitchFamily="2" charset="2"/>
              <a:buNone/>
              <a:tabLst/>
              <a:defRPr/>
            </a:pPr>
            <a:r>
              <a:rPr lang="en-US" sz="1500" kern="1200" dirty="0" smtClean="0">
                <a:solidFill>
                  <a:schemeClr val="tx1"/>
                </a:solidFill>
                <a:effectLst/>
                <a:latin typeface="Rockwell" pitchFamily="18" charset="0"/>
                <a:ea typeface="+mn-ea"/>
                <a:cs typeface="+mn-cs"/>
              </a:rPr>
              <a:t>Document Stores </a:t>
            </a:r>
            <a:endParaRPr lang="en-US" dirty="0" smtClean="0">
              <a:effectLst/>
            </a:endParaRPr>
          </a:p>
        </p:txBody>
      </p:sp>
      <p:pic>
        <p:nvPicPr>
          <p:cNvPr id="5" name="Content Placeholder 5" descr="4812614017.ai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971" t="62706" r="10471" b="12507"/>
          <a:stretch/>
        </p:blipFill>
        <p:spPr>
          <a:xfrm>
            <a:off x="506421" y="2924944"/>
            <a:ext cx="9300880" cy="3528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92761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 smtClean="0"/>
              <a:t>NoSQL</a:t>
            </a:r>
            <a:endParaRPr lang="en-US" b="0" dirty="0"/>
          </a:p>
        </p:txBody>
      </p:sp>
      <p:pic>
        <p:nvPicPr>
          <p:cNvPr id="5" name="Content Placeholder 4" descr="4812614018.ai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594" t="28870" r="13095" b="27543"/>
          <a:stretch/>
        </p:blipFill>
        <p:spPr>
          <a:xfrm>
            <a:off x="971600" y="1223476"/>
            <a:ext cx="6552728" cy="5410758"/>
          </a:xfrm>
        </p:spPr>
      </p:pic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pPr marL="342900" marR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>
                  <a:lumMod val="75000"/>
                </a:schemeClr>
              </a:buClr>
              <a:buSzTx/>
              <a:buFont typeface="Wingdings" pitchFamily="2" charset="2"/>
              <a:buNone/>
              <a:tabLst/>
              <a:defRPr/>
            </a:pPr>
            <a:r>
              <a:rPr lang="en-US" sz="1500" kern="1200" dirty="0" smtClean="0">
                <a:solidFill>
                  <a:schemeClr val="tx1"/>
                </a:solidFill>
                <a:effectLst/>
                <a:latin typeface="Rockwell" pitchFamily="18" charset="0"/>
                <a:ea typeface="+mn-ea"/>
                <a:cs typeface="+mn-cs"/>
              </a:rPr>
              <a:t>Column Stores </a:t>
            </a:r>
            <a:endParaRPr lang="en-US" dirty="0" smtClean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2193890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 smtClean="0">
                <a:solidFill>
                  <a:schemeClr val="accent3"/>
                </a:solidFill>
              </a:rPr>
              <a:t>Chapter 14 cont.</a:t>
            </a:r>
            <a:endParaRPr lang="en-US" b="0" dirty="0">
              <a:solidFill>
                <a:schemeClr val="accent3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914400" y="91440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914400" y="914400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9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63688" y="1268760"/>
            <a:ext cx="2520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Summary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98968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 smtClean="0">
                <a:solidFill>
                  <a:schemeClr val="accent3"/>
                </a:solidFill>
              </a:rPr>
              <a:t>Chapter 14</a:t>
            </a:r>
            <a:endParaRPr lang="en-US" b="0" dirty="0">
              <a:solidFill>
                <a:schemeClr val="accent3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914400" y="91440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ounded Rectangle 6"/>
          <p:cNvSpPr/>
          <p:nvPr/>
        </p:nvSpPr>
        <p:spPr>
          <a:xfrm>
            <a:off x="4648200" y="91440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914400" y="234888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4648200" y="234888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>
            <a:off x="914400" y="378904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/>
          <p:cNvSpPr/>
          <p:nvPr/>
        </p:nvSpPr>
        <p:spPr>
          <a:xfrm>
            <a:off x="4648200" y="378904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914400" y="914400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1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648200" y="914400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2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14400" y="2348880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3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648200" y="2381071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rgbClr val="C88736"/>
                </a:solidFill>
                <a:latin typeface="Rockwell Extra Bold" pitchFamily="18" charset="0"/>
              </a:rPr>
              <a:t>4</a:t>
            </a:r>
            <a:endParaRPr lang="en-US" sz="7200" dirty="0">
              <a:solidFill>
                <a:srgbClr val="C88736"/>
              </a:solidFill>
              <a:latin typeface="Rockwell Extra Bold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914400" y="3810000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5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648200" y="3810000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6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63688" y="836712"/>
            <a:ext cx="252028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Databases and Web Development 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508104" y="1249596"/>
            <a:ext cx="2520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SQL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835696" y="2689756"/>
            <a:ext cx="2520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NoSQL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508104" y="2708920"/>
            <a:ext cx="2520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C88736"/>
                </a:solidFill>
              </a:rPr>
              <a:t>Database APIs 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907704" y="3700189"/>
            <a:ext cx="252028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chemeClr val="bg1"/>
                </a:solidFill>
              </a:rPr>
              <a:t>Managing a MySQL Database 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580112" y="3933056"/>
            <a:ext cx="252028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A</a:t>
            </a:r>
            <a:r>
              <a:rPr lang="en-US" sz="2800" dirty="0">
                <a:solidFill>
                  <a:schemeClr val="bg1"/>
                </a:solidFill>
              </a:rPr>
              <a:t>ccessing MySQL in PHP </a:t>
            </a:r>
          </a:p>
          <a:p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914400" y="522920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942561" y="5238929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7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975520" y="5315580"/>
            <a:ext cx="252028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Case </a:t>
            </a:r>
            <a:r>
              <a:rPr lang="en-US" sz="2800" dirty="0">
                <a:solidFill>
                  <a:schemeClr val="bg1"/>
                </a:solidFill>
              </a:rPr>
              <a:t>Study Schemas </a:t>
            </a:r>
          </a:p>
          <a:p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4639064" y="521588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4667225" y="5225609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8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5700184" y="5157192"/>
            <a:ext cx="252028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dirty="0" smtClean="0">
                <a:solidFill>
                  <a:schemeClr val="bg1"/>
                </a:solidFill>
              </a:rPr>
              <a:t>Sample </a:t>
            </a:r>
            <a:r>
              <a:rPr lang="en-US" sz="2700" dirty="0">
                <a:solidFill>
                  <a:schemeClr val="bg1"/>
                </a:solidFill>
              </a:rPr>
              <a:t>Database </a:t>
            </a:r>
            <a:r>
              <a:rPr lang="en-US" sz="2700" dirty="0" smtClean="0">
                <a:solidFill>
                  <a:schemeClr val="bg1"/>
                </a:solidFill>
              </a:rPr>
              <a:t>Techniques</a:t>
            </a:r>
            <a:endParaRPr lang="en-US" sz="27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50858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0" dirty="0"/>
              <a:t>Database APIs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342900" indent="-342900">
              <a:buFont typeface="Arial"/>
              <a:buChar char="•"/>
            </a:pPr>
            <a:r>
              <a:rPr lang="en-US" b="1" dirty="0" smtClean="0"/>
              <a:t>MySQL </a:t>
            </a:r>
            <a:r>
              <a:rPr lang="en-US" b="1" dirty="0"/>
              <a:t>extension</a:t>
            </a:r>
            <a:r>
              <a:rPr lang="en-US" dirty="0"/>
              <a:t>. This was the original extension to PHP for </a:t>
            </a:r>
            <a:r>
              <a:rPr lang="en-US" dirty="0" smtClean="0"/>
              <a:t>working with </a:t>
            </a:r>
            <a:r>
              <a:rPr lang="en-US" dirty="0"/>
              <a:t>MySQL and has been replaced with the newer </a:t>
            </a:r>
            <a:r>
              <a:rPr lang="en-US" dirty="0" err="1"/>
              <a:t>mysqli</a:t>
            </a:r>
            <a:r>
              <a:rPr lang="en-US" dirty="0"/>
              <a:t> extension. </a:t>
            </a:r>
            <a:endParaRPr lang="en-US" dirty="0" smtClean="0"/>
          </a:p>
          <a:p>
            <a:pPr marL="342900" indent="-342900">
              <a:buFont typeface="Arial"/>
              <a:buChar char="•"/>
            </a:pPr>
            <a:r>
              <a:rPr lang="en-US" b="1" dirty="0" err="1" smtClean="0"/>
              <a:t>mysqli</a:t>
            </a:r>
            <a:r>
              <a:rPr lang="en-US" b="1" dirty="0" smtClean="0"/>
              <a:t> </a:t>
            </a:r>
            <a:r>
              <a:rPr lang="en-US" b="1" dirty="0"/>
              <a:t>extension</a:t>
            </a:r>
            <a:r>
              <a:rPr lang="en-US" dirty="0"/>
              <a:t>. </a:t>
            </a:r>
            <a:r>
              <a:rPr lang="en-US" dirty="0" smtClean="0"/>
              <a:t>This </a:t>
            </a:r>
            <a:r>
              <a:rPr lang="en-US" dirty="0"/>
              <a:t>extension provides  both a </a:t>
            </a:r>
            <a:r>
              <a:rPr lang="en-US" dirty="0" smtClean="0"/>
              <a:t>procedural and </a:t>
            </a:r>
            <a:r>
              <a:rPr lang="en-US" dirty="0"/>
              <a:t>an object-oriented approach. This extension also supports most of </a:t>
            </a:r>
            <a:r>
              <a:rPr lang="en-US" dirty="0" smtClean="0"/>
              <a:t>the latest </a:t>
            </a:r>
            <a:r>
              <a:rPr lang="en-US" dirty="0"/>
              <a:t>features of </a:t>
            </a:r>
            <a:r>
              <a:rPr lang="en-US" dirty="0" smtClean="0"/>
              <a:t>MySQL.</a:t>
            </a:r>
          </a:p>
          <a:p>
            <a:pPr marL="342900" indent="-342900">
              <a:buFont typeface="Arial"/>
              <a:buChar char="•"/>
            </a:pPr>
            <a:r>
              <a:rPr lang="en-US" b="1" dirty="0" smtClean="0"/>
              <a:t>PHP </a:t>
            </a:r>
            <a:r>
              <a:rPr lang="en-US" b="1" dirty="0"/>
              <a:t>data objects (PDOs)</a:t>
            </a:r>
            <a:r>
              <a:rPr lang="en-US" dirty="0"/>
              <a:t>. </a:t>
            </a:r>
            <a:r>
              <a:rPr lang="en-US" dirty="0" smtClean="0"/>
              <a:t>provides </a:t>
            </a:r>
            <a:r>
              <a:rPr lang="en-US" dirty="0"/>
              <a:t>an abstraction layer </a:t>
            </a:r>
            <a:r>
              <a:rPr lang="en-US" dirty="0" smtClean="0"/>
              <a:t>that </a:t>
            </a:r>
            <a:r>
              <a:rPr lang="en-US" dirty="0"/>
              <a:t>with the </a:t>
            </a:r>
            <a:r>
              <a:rPr lang="en-US" dirty="0" smtClean="0"/>
              <a:t>appropriate drivers </a:t>
            </a:r>
            <a:r>
              <a:rPr lang="en-US" dirty="0"/>
              <a:t>can be used with any database, and not just MySQL </a:t>
            </a:r>
            <a:r>
              <a:rPr lang="en-US" dirty="0" smtClean="0"/>
              <a:t>databases. However</a:t>
            </a:r>
            <a:r>
              <a:rPr lang="en-US" dirty="0"/>
              <a:t>, it is not able to make use of all the latest features of MySQL.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pPr marL="342900" marR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>
                  <a:lumMod val="75000"/>
                </a:schemeClr>
              </a:buClr>
              <a:buSzTx/>
              <a:buFont typeface="Wingdings" pitchFamily="2" charset="2"/>
              <a:buNone/>
              <a:tabLst/>
              <a:defRPr/>
            </a:pPr>
            <a:r>
              <a:rPr lang="en-US" sz="1500" kern="1200" dirty="0" smtClean="0">
                <a:solidFill>
                  <a:schemeClr val="tx1"/>
                </a:solidFill>
                <a:effectLst/>
                <a:latin typeface="Rockwell" pitchFamily="18" charset="0"/>
                <a:ea typeface="+mn-ea"/>
                <a:cs typeface="+mn-cs"/>
              </a:rPr>
              <a:t>PHP MySQL APIs </a:t>
            </a:r>
            <a:endParaRPr lang="en-US" dirty="0" smtClean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29944037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0" dirty="0"/>
              <a:t>Database APIs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While </a:t>
            </a:r>
            <a:r>
              <a:rPr lang="en-US" dirty="0"/>
              <a:t>PDO is unable to take advantage of some features of MySQL, there is a </a:t>
            </a:r>
            <a:r>
              <a:rPr lang="en-US" dirty="0" smtClean="0"/>
              <a:t>lot of </a:t>
            </a:r>
            <a:r>
              <a:rPr lang="en-US" dirty="0"/>
              <a:t>merit to the fact that PDO can create database-independent PHP </a:t>
            </a:r>
            <a:r>
              <a:rPr lang="en-US" dirty="0" smtClean="0"/>
              <a:t>code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Like </a:t>
            </a:r>
            <a:r>
              <a:rPr lang="en-US" dirty="0"/>
              <a:t>many things in the web world, there is no single best choice.</a:t>
            </a:r>
            <a:endParaRPr lang="en-US" dirty="0"/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As </a:t>
            </a:r>
            <a:r>
              <a:rPr lang="en-US" dirty="0"/>
              <a:t>the chapter (and book) proceed, we will standardize </a:t>
            </a:r>
            <a:r>
              <a:rPr lang="en-US" dirty="0" smtClean="0"/>
              <a:t>on the </a:t>
            </a:r>
            <a:r>
              <a:rPr lang="en-US" dirty="0"/>
              <a:t>object-oriented, database-independent PDO approach.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pPr marL="342900" marR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>
                  <a:lumMod val="75000"/>
                </a:schemeClr>
              </a:buClr>
              <a:buSzTx/>
              <a:buFont typeface="Wingdings" pitchFamily="2" charset="2"/>
              <a:buNone/>
              <a:tabLst/>
              <a:defRPr/>
            </a:pPr>
            <a:r>
              <a:rPr lang="en-US" sz="1500" kern="1200" dirty="0" smtClean="0">
                <a:solidFill>
                  <a:schemeClr val="tx1"/>
                </a:solidFill>
                <a:effectLst/>
                <a:latin typeface="Rockwell" pitchFamily="18" charset="0"/>
                <a:ea typeface="+mn-ea"/>
                <a:cs typeface="+mn-cs"/>
              </a:rPr>
              <a:t>Deciding on a Database API </a:t>
            </a:r>
            <a:endParaRPr lang="en-US" dirty="0" smtClean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4037523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 smtClean="0">
                <a:solidFill>
                  <a:schemeClr val="accent3"/>
                </a:solidFill>
              </a:rPr>
              <a:t>Chapter 14</a:t>
            </a:r>
            <a:endParaRPr lang="en-US" b="0" dirty="0">
              <a:solidFill>
                <a:schemeClr val="accent3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914400" y="91440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ounded Rectangle 6"/>
          <p:cNvSpPr/>
          <p:nvPr/>
        </p:nvSpPr>
        <p:spPr>
          <a:xfrm>
            <a:off x="4648200" y="91440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914400" y="234888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4648200" y="234888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>
            <a:off x="914400" y="378904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/>
          <p:cNvSpPr/>
          <p:nvPr/>
        </p:nvSpPr>
        <p:spPr>
          <a:xfrm>
            <a:off x="4648200" y="378904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914400" y="914400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1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648200" y="914400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2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14400" y="2348880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3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648200" y="2381071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4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914400" y="3810000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rgbClr val="C88736"/>
                </a:solidFill>
                <a:latin typeface="Rockwell Extra Bold" pitchFamily="18" charset="0"/>
              </a:rPr>
              <a:t>5</a:t>
            </a:r>
            <a:endParaRPr lang="en-US" sz="7200" dirty="0">
              <a:solidFill>
                <a:srgbClr val="C88736"/>
              </a:solidFill>
              <a:latin typeface="Rockwell Extra Bold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648200" y="3810000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6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63688" y="836712"/>
            <a:ext cx="252028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Databases and Web Development 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508104" y="1249596"/>
            <a:ext cx="2520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SQL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835696" y="2689756"/>
            <a:ext cx="2520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NoSQL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508104" y="2708920"/>
            <a:ext cx="2520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Database APIs 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907704" y="3700189"/>
            <a:ext cx="252028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C88736"/>
                </a:solidFill>
              </a:rPr>
              <a:t>Managing a MySQL Database 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580112" y="3933056"/>
            <a:ext cx="252028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A</a:t>
            </a:r>
            <a:r>
              <a:rPr lang="en-US" sz="2800" dirty="0">
                <a:solidFill>
                  <a:schemeClr val="bg1"/>
                </a:solidFill>
              </a:rPr>
              <a:t>ccessing MySQL in PHP </a:t>
            </a:r>
          </a:p>
          <a:p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914400" y="522920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942561" y="5238929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7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975520" y="5315580"/>
            <a:ext cx="252028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Case </a:t>
            </a:r>
            <a:r>
              <a:rPr lang="en-US" sz="2800" dirty="0">
                <a:solidFill>
                  <a:schemeClr val="bg1"/>
                </a:solidFill>
              </a:rPr>
              <a:t>Study Schemas </a:t>
            </a:r>
          </a:p>
          <a:p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4639064" y="521588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4667225" y="5225609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8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5700184" y="5157192"/>
            <a:ext cx="252028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dirty="0" smtClean="0">
                <a:solidFill>
                  <a:schemeClr val="bg1"/>
                </a:solidFill>
              </a:rPr>
              <a:t>Sample </a:t>
            </a:r>
            <a:r>
              <a:rPr lang="en-US" sz="2700" dirty="0">
                <a:solidFill>
                  <a:schemeClr val="bg1"/>
                </a:solidFill>
              </a:rPr>
              <a:t>Database </a:t>
            </a:r>
            <a:r>
              <a:rPr lang="en-US" sz="2700" dirty="0" smtClean="0">
                <a:solidFill>
                  <a:schemeClr val="bg1"/>
                </a:solidFill>
              </a:rPr>
              <a:t>Techniques</a:t>
            </a:r>
            <a:endParaRPr lang="en-US" sz="27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50858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0" dirty="0"/>
              <a:t>Managing a MySQL Database </a:t>
            </a:r>
          </a:p>
        </p:txBody>
      </p:sp>
      <p:pic>
        <p:nvPicPr>
          <p:cNvPr id="5" name="Content Placeholder 4" descr="4812614019.eps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3603" r="-43603"/>
          <a:stretch>
            <a:fillRect/>
          </a:stretch>
        </p:blipFill>
        <p:spPr/>
      </p:pic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Command-Line Interface </a:t>
            </a:r>
          </a:p>
        </p:txBody>
      </p:sp>
    </p:spTree>
    <p:extLst>
      <p:ext uri="{BB962C8B-B14F-4D97-AF65-F5344CB8AC3E}">
        <p14:creationId xmlns:p14="http://schemas.microsoft.com/office/powerpoint/2010/main" val="20186292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0" dirty="0"/>
              <a:t>Managing a MySQL Database 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Command-Line Interface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646237"/>
            <a:ext cx="7330008" cy="4525963"/>
          </a:xfrm>
        </p:spPr>
        <p:txBody>
          <a:bodyPr>
            <a:normAutofit/>
          </a:bodyPr>
          <a:lstStyle/>
          <a:p>
            <a:r>
              <a:rPr lang="en-US" dirty="0"/>
              <a:t> </a:t>
            </a:r>
            <a:r>
              <a:rPr lang="en-US" dirty="0" smtClean="0"/>
              <a:t>To launch </a:t>
            </a:r>
            <a:r>
              <a:rPr lang="en-US" dirty="0"/>
              <a:t>an interactive MySQL command-line session, you must specify the host</a:t>
            </a:r>
            <a:r>
              <a:rPr lang="en-US" dirty="0" smtClean="0"/>
              <a:t>, username</a:t>
            </a:r>
            <a:r>
              <a:rPr lang="en-US" dirty="0"/>
              <a:t>, and database name to connect to as shown below:</a:t>
            </a:r>
          </a:p>
          <a:p>
            <a:r>
              <a:rPr lang="hr-HR" b="1" dirty="0"/>
              <a:t>mysql -h 192.168.1.14 -u bookUser </a:t>
            </a:r>
            <a:r>
              <a:rPr lang="mr-IN" b="1" dirty="0" smtClean="0"/>
              <a:t>–</a:t>
            </a:r>
            <a:r>
              <a:rPr lang="hr-HR" b="1" dirty="0" smtClean="0"/>
              <a:t>p</a:t>
            </a:r>
          </a:p>
          <a:p>
            <a:r>
              <a:rPr lang="en-US" dirty="0" smtClean="0"/>
              <a:t>To </a:t>
            </a:r>
            <a:r>
              <a:rPr lang="en-US" dirty="0"/>
              <a:t>import commands from a file called </a:t>
            </a:r>
            <a:r>
              <a:rPr lang="en-US" dirty="0" err="1"/>
              <a:t>commands.sql</a:t>
            </a:r>
            <a:r>
              <a:rPr lang="en-US" dirty="0"/>
              <a:t> , for example, we would </a:t>
            </a:r>
            <a:r>
              <a:rPr lang="en-US" dirty="0" smtClean="0"/>
              <a:t>use the </a:t>
            </a:r>
            <a:r>
              <a:rPr lang="en-US" dirty="0"/>
              <a:t>&lt;  operation:</a:t>
            </a:r>
          </a:p>
          <a:p>
            <a:r>
              <a:rPr lang="en-US" b="1" dirty="0" err="1"/>
              <a:t>mysql</a:t>
            </a:r>
            <a:r>
              <a:rPr lang="en-US" b="1" dirty="0"/>
              <a:t> –h 192.168.1.14 –u </a:t>
            </a:r>
            <a:r>
              <a:rPr lang="en-US" b="1" dirty="0" err="1"/>
              <a:t>bookUser</a:t>
            </a:r>
            <a:r>
              <a:rPr lang="en-US" b="1" dirty="0"/>
              <a:t> –p &lt; </a:t>
            </a:r>
            <a:r>
              <a:rPr lang="en-US" b="1" dirty="0" err="1"/>
              <a:t>commands.sql</a:t>
            </a:r>
            <a:endParaRPr lang="hr-HR" b="1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56411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0" dirty="0"/>
              <a:t>Managing a MySQL Database </a:t>
            </a:r>
          </a:p>
        </p:txBody>
      </p:sp>
      <p:pic>
        <p:nvPicPr>
          <p:cNvPr id="5" name="Content Placeholder 4" descr="4812614020.eps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4236" b="-14236"/>
          <a:stretch>
            <a:fillRect/>
          </a:stretch>
        </p:blipFill>
        <p:spPr/>
      </p:pic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sz="1500" kern="1200" dirty="0" err="1" smtClean="0">
                <a:solidFill>
                  <a:schemeClr val="tx1"/>
                </a:solidFill>
                <a:effectLst/>
                <a:latin typeface="Rockwell" pitchFamily="18" charset="0"/>
                <a:ea typeface="+mn-ea"/>
                <a:cs typeface="+mn-cs"/>
              </a:rPr>
              <a:t>phpMyAdmin</a:t>
            </a:r>
            <a:r>
              <a:rPr lang="en-US" sz="1500" kern="1200" dirty="0" smtClean="0">
                <a:solidFill>
                  <a:schemeClr val="tx1"/>
                </a:solidFill>
                <a:effectLst/>
                <a:latin typeface="Rockwell" pitchFamily="18" charset="0"/>
                <a:ea typeface="+mn-ea"/>
                <a:cs typeface="+mn-cs"/>
              </a:rPr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3037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0" dirty="0"/>
              <a:t>Managing a MySQL Database </a:t>
            </a:r>
          </a:p>
        </p:txBody>
      </p:sp>
      <p:pic>
        <p:nvPicPr>
          <p:cNvPr id="5" name="Content Placeholder 4" descr="4812614021.ti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7052" b="-17052"/>
          <a:stretch>
            <a:fillRect/>
          </a:stretch>
        </p:blipFill>
        <p:spPr>
          <a:xfrm>
            <a:off x="914400" y="785535"/>
            <a:ext cx="7618040" cy="5386665"/>
          </a:xfrm>
        </p:spPr>
      </p:pic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sz="1500" kern="1200" dirty="0" smtClean="0">
                <a:solidFill>
                  <a:schemeClr val="tx1"/>
                </a:solidFill>
                <a:effectLst/>
                <a:latin typeface="Rockwell" pitchFamily="18" charset="0"/>
                <a:ea typeface="+mn-ea"/>
                <a:cs typeface="+mn-cs"/>
              </a:rPr>
              <a:t>MySQL Workbench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08859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 smtClean="0">
                <a:solidFill>
                  <a:schemeClr val="accent3"/>
                </a:solidFill>
              </a:rPr>
              <a:t>Chapter 14</a:t>
            </a:r>
            <a:endParaRPr lang="en-US" b="0" dirty="0">
              <a:solidFill>
                <a:schemeClr val="accent3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914400" y="91440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ounded Rectangle 6"/>
          <p:cNvSpPr/>
          <p:nvPr/>
        </p:nvSpPr>
        <p:spPr>
          <a:xfrm>
            <a:off x="4648200" y="91440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914400" y="234888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4648200" y="234888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>
            <a:off x="914400" y="378904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/>
          <p:cNvSpPr/>
          <p:nvPr/>
        </p:nvSpPr>
        <p:spPr>
          <a:xfrm>
            <a:off x="4648200" y="378904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914400" y="914400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1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648200" y="914400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2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14400" y="2348880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3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648200" y="2381071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4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914400" y="3810000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5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648200" y="3810000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rgbClr val="C88736"/>
                </a:solidFill>
                <a:latin typeface="Rockwell Extra Bold" pitchFamily="18" charset="0"/>
              </a:rPr>
              <a:t>6</a:t>
            </a:r>
            <a:endParaRPr lang="en-US" sz="7200" dirty="0">
              <a:solidFill>
                <a:srgbClr val="C88736"/>
              </a:solidFill>
              <a:latin typeface="Rockwell Extra Bold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63688" y="836712"/>
            <a:ext cx="252028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Databases and Web Development 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508104" y="1249596"/>
            <a:ext cx="2520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SQL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835696" y="2689756"/>
            <a:ext cx="2520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NoSQL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508104" y="2708920"/>
            <a:ext cx="2520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Database APIs 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907704" y="3700189"/>
            <a:ext cx="252028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chemeClr val="bg1"/>
                </a:solidFill>
              </a:rPr>
              <a:t>Managing a MySQL Database 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580112" y="3933056"/>
            <a:ext cx="252028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C88736"/>
                </a:solidFill>
              </a:rPr>
              <a:t>A</a:t>
            </a:r>
            <a:r>
              <a:rPr lang="en-US" sz="2800" dirty="0">
                <a:solidFill>
                  <a:srgbClr val="C88736"/>
                </a:solidFill>
              </a:rPr>
              <a:t>ccessing MySQL in PHP </a:t>
            </a:r>
          </a:p>
          <a:p>
            <a:endParaRPr lang="en-US" sz="2800" dirty="0">
              <a:solidFill>
                <a:srgbClr val="C88736"/>
              </a:solidFill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914400" y="522920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942561" y="5238929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7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975520" y="5315580"/>
            <a:ext cx="252028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Case </a:t>
            </a:r>
            <a:r>
              <a:rPr lang="en-US" sz="2800" dirty="0">
                <a:solidFill>
                  <a:schemeClr val="bg1"/>
                </a:solidFill>
              </a:rPr>
              <a:t>Study Schemas </a:t>
            </a:r>
          </a:p>
          <a:p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4639064" y="521588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4667225" y="5225609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8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5700184" y="5157192"/>
            <a:ext cx="252028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dirty="0" smtClean="0">
                <a:solidFill>
                  <a:schemeClr val="bg1"/>
                </a:solidFill>
              </a:rPr>
              <a:t>Sample </a:t>
            </a:r>
            <a:r>
              <a:rPr lang="en-US" sz="2700" dirty="0">
                <a:solidFill>
                  <a:schemeClr val="bg1"/>
                </a:solidFill>
              </a:rPr>
              <a:t>Database </a:t>
            </a:r>
            <a:r>
              <a:rPr lang="en-US" sz="2700" dirty="0" smtClean="0">
                <a:solidFill>
                  <a:schemeClr val="bg1"/>
                </a:solidFill>
              </a:rPr>
              <a:t>Techniques</a:t>
            </a:r>
            <a:endParaRPr lang="en-US" sz="27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50858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0" dirty="0" smtClean="0"/>
              <a:t>Accessing </a:t>
            </a:r>
            <a:r>
              <a:rPr lang="en-US" b="0" dirty="0"/>
              <a:t>MySQL in PHP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1</a:t>
            </a:r>
            <a:r>
              <a:rPr lang="en-US" dirty="0"/>
              <a:t>. Connect to the database.</a:t>
            </a:r>
          </a:p>
          <a:p>
            <a:r>
              <a:rPr lang="en-US" dirty="0"/>
              <a:t>2. Handle connection errors.</a:t>
            </a:r>
          </a:p>
          <a:p>
            <a:r>
              <a:rPr lang="en-US" dirty="0"/>
              <a:t>3. Execute the SQL query.</a:t>
            </a:r>
          </a:p>
          <a:p>
            <a:r>
              <a:rPr lang="en-US" dirty="0"/>
              <a:t>4. Process the results.</a:t>
            </a:r>
          </a:p>
          <a:p>
            <a:r>
              <a:rPr lang="en-US" dirty="0"/>
              <a:t>5. Free resources and close connection.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pPr marL="342900" marR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>
                  <a:lumMod val="75000"/>
                </a:schemeClr>
              </a:buClr>
              <a:buSzTx/>
              <a:buFont typeface="Wingdings" pitchFamily="2" charset="2"/>
              <a:buNone/>
              <a:tabLst/>
              <a:defRPr/>
            </a:pPr>
            <a:r>
              <a:rPr lang="en-US" sz="1500" kern="1200" dirty="0" smtClean="0">
                <a:solidFill>
                  <a:schemeClr val="tx1"/>
                </a:solidFill>
                <a:effectLst/>
                <a:latin typeface="Rockwell" pitchFamily="18" charset="0"/>
                <a:ea typeface="+mn-ea"/>
                <a:cs typeface="+mn-cs"/>
              </a:rPr>
              <a:t>Basic Connection Algorithm</a:t>
            </a:r>
            <a:endParaRPr lang="en-US" dirty="0" smtClean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56925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 smtClean="0">
                <a:solidFill>
                  <a:schemeClr val="accent3"/>
                </a:solidFill>
              </a:rPr>
              <a:t>Chapter 14</a:t>
            </a:r>
            <a:endParaRPr lang="en-US" b="0" dirty="0">
              <a:solidFill>
                <a:schemeClr val="accent3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914400" y="91440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ounded Rectangle 6"/>
          <p:cNvSpPr/>
          <p:nvPr/>
        </p:nvSpPr>
        <p:spPr>
          <a:xfrm>
            <a:off x="4648200" y="91440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914400" y="234888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4648200" y="234888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>
            <a:off x="914400" y="378904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/>
          <p:cNvSpPr/>
          <p:nvPr/>
        </p:nvSpPr>
        <p:spPr>
          <a:xfrm>
            <a:off x="4648200" y="378904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914400" y="914400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rgbClr val="C88736"/>
                </a:solidFill>
                <a:latin typeface="Rockwell Extra Bold" pitchFamily="18" charset="0"/>
              </a:rPr>
              <a:t>1</a:t>
            </a:r>
            <a:endParaRPr lang="en-US" sz="7200" dirty="0">
              <a:solidFill>
                <a:srgbClr val="C88736"/>
              </a:solidFill>
              <a:latin typeface="Rockwell Extra Bold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648200" y="914400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2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14400" y="2348880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3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648200" y="2381071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4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914400" y="3810000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5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648200" y="3810000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6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63688" y="836712"/>
            <a:ext cx="252028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3"/>
                </a:solidFill>
              </a:rPr>
              <a:t>Databases and Web Development 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508104" y="1249596"/>
            <a:ext cx="2520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SQL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835696" y="2689756"/>
            <a:ext cx="2520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NoSQL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508104" y="2708920"/>
            <a:ext cx="2520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Database APIs 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907704" y="3700189"/>
            <a:ext cx="252028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chemeClr val="bg1"/>
                </a:solidFill>
              </a:rPr>
              <a:t>Managing a MySQL Database 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580112" y="3933056"/>
            <a:ext cx="252028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A</a:t>
            </a:r>
            <a:r>
              <a:rPr lang="en-US" sz="2800" dirty="0">
                <a:solidFill>
                  <a:schemeClr val="bg1"/>
                </a:solidFill>
              </a:rPr>
              <a:t>ccessing MySQL in PHP </a:t>
            </a:r>
          </a:p>
          <a:p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914400" y="522920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942561" y="5238929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7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975520" y="5315580"/>
            <a:ext cx="252028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Case </a:t>
            </a:r>
            <a:r>
              <a:rPr lang="en-US" sz="2800" dirty="0">
                <a:solidFill>
                  <a:schemeClr val="bg1"/>
                </a:solidFill>
              </a:rPr>
              <a:t>Study Schemas </a:t>
            </a:r>
          </a:p>
          <a:p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4639064" y="521588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4667225" y="5225609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8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5700184" y="5157192"/>
            <a:ext cx="252028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dirty="0" smtClean="0">
                <a:solidFill>
                  <a:schemeClr val="bg1"/>
                </a:solidFill>
              </a:rPr>
              <a:t>Sample </a:t>
            </a:r>
            <a:r>
              <a:rPr lang="en-US" sz="2700" dirty="0">
                <a:solidFill>
                  <a:schemeClr val="bg1"/>
                </a:solidFill>
              </a:rPr>
              <a:t>Database </a:t>
            </a:r>
            <a:r>
              <a:rPr lang="en-US" sz="2700" dirty="0" smtClean="0">
                <a:solidFill>
                  <a:schemeClr val="bg1"/>
                </a:solidFill>
              </a:rPr>
              <a:t>Techniques</a:t>
            </a:r>
            <a:endParaRPr lang="en-US" sz="27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50858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0" dirty="0" smtClean="0"/>
              <a:t>Accessing </a:t>
            </a:r>
            <a:r>
              <a:rPr lang="en-US" b="0" dirty="0"/>
              <a:t>MySQL in PHP 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pPr marL="342900" marR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>
                  <a:lumMod val="75000"/>
                </a:schemeClr>
              </a:buClr>
              <a:buSzTx/>
              <a:buFont typeface="Wingdings" pitchFamily="2" charset="2"/>
              <a:buNone/>
              <a:tabLst/>
              <a:defRPr/>
            </a:pPr>
            <a:r>
              <a:rPr lang="en-US" sz="1500" kern="1200" dirty="0" smtClean="0">
                <a:solidFill>
                  <a:schemeClr val="tx1"/>
                </a:solidFill>
                <a:effectLst/>
                <a:latin typeface="Rockwell" pitchFamily="18" charset="0"/>
                <a:ea typeface="+mn-ea"/>
                <a:cs typeface="+mn-cs"/>
              </a:rPr>
              <a:t>Basic Connection Algorithm</a:t>
            </a:r>
            <a:endParaRPr lang="en-US" dirty="0" smtClean="0">
              <a:effectLst/>
            </a:endParaRPr>
          </a:p>
        </p:txBody>
      </p:sp>
      <p:pic>
        <p:nvPicPr>
          <p:cNvPr id="6" name="Content Placeholder 5" descr="4812614022.eps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835" r="-2835"/>
          <a:stretch>
            <a:fillRect/>
          </a:stretch>
        </p:blipFill>
        <p:spPr>
          <a:xfrm>
            <a:off x="914400" y="1345615"/>
            <a:ext cx="6825952" cy="4826585"/>
          </a:xfrm>
        </p:spPr>
      </p:pic>
    </p:spTree>
    <p:extLst>
      <p:ext uri="{BB962C8B-B14F-4D97-AF65-F5344CB8AC3E}">
        <p14:creationId xmlns:p14="http://schemas.microsoft.com/office/powerpoint/2010/main" val="95053706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0" dirty="0" smtClean="0"/>
              <a:t>Accessing </a:t>
            </a:r>
            <a:r>
              <a:rPr lang="en-US" b="0" dirty="0"/>
              <a:t>MySQL in PHP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646237"/>
            <a:ext cx="7474024" cy="4525963"/>
          </a:xfrm>
        </p:spPr>
        <p:txBody>
          <a:bodyPr/>
          <a:lstStyle/>
          <a:p>
            <a:pPr>
              <a:spcAft>
                <a:spcPts val="0"/>
              </a:spcAft>
            </a:pPr>
            <a:r>
              <a:rPr lang="en-US" dirty="0"/>
              <a:t>// modify these variables for your installation</a:t>
            </a:r>
          </a:p>
          <a:p>
            <a:pPr>
              <a:spcAft>
                <a:spcPts val="0"/>
              </a:spcAft>
            </a:pPr>
            <a:r>
              <a:rPr lang="en-US" dirty="0"/>
              <a:t>$host = "</a:t>
            </a:r>
            <a:r>
              <a:rPr lang="en-US" dirty="0" err="1"/>
              <a:t>localhost</a:t>
            </a:r>
            <a:r>
              <a:rPr lang="en-US" dirty="0"/>
              <a:t>";</a:t>
            </a:r>
          </a:p>
          <a:p>
            <a:pPr>
              <a:spcAft>
                <a:spcPts val="0"/>
              </a:spcAft>
            </a:pPr>
            <a:r>
              <a:rPr lang="en-US" dirty="0"/>
              <a:t>$database = "</a:t>
            </a:r>
            <a:r>
              <a:rPr lang="en-US" dirty="0" err="1"/>
              <a:t>bookcrm</a:t>
            </a:r>
            <a:r>
              <a:rPr lang="en-US" dirty="0"/>
              <a:t>";</a:t>
            </a:r>
          </a:p>
          <a:p>
            <a:pPr>
              <a:spcAft>
                <a:spcPts val="0"/>
              </a:spcAft>
            </a:pPr>
            <a:r>
              <a:rPr lang="en-US" dirty="0"/>
              <a:t>$user = "</a:t>
            </a:r>
            <a:r>
              <a:rPr lang="en-US" dirty="0" err="1"/>
              <a:t>testuser</a:t>
            </a:r>
            <a:r>
              <a:rPr lang="en-US" dirty="0"/>
              <a:t>";</a:t>
            </a:r>
          </a:p>
          <a:p>
            <a:pPr>
              <a:spcAft>
                <a:spcPts val="0"/>
              </a:spcAft>
            </a:pPr>
            <a:r>
              <a:rPr lang="en-US" dirty="0"/>
              <a:t>$pass = "</a:t>
            </a:r>
            <a:r>
              <a:rPr lang="en-US" dirty="0" err="1"/>
              <a:t>mypassword</a:t>
            </a:r>
            <a:r>
              <a:rPr lang="en-US" dirty="0"/>
              <a:t>";</a:t>
            </a:r>
          </a:p>
          <a:p>
            <a:pPr>
              <a:spcAft>
                <a:spcPts val="0"/>
              </a:spcAft>
            </a:pPr>
            <a:r>
              <a:rPr lang="en-US" dirty="0"/>
              <a:t>$connection = </a:t>
            </a:r>
            <a:r>
              <a:rPr lang="en-US" dirty="0" err="1"/>
              <a:t>mysqli_connect</a:t>
            </a:r>
            <a:r>
              <a:rPr lang="en-US" dirty="0"/>
              <a:t>($host, $user, $pass, $database);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pPr marL="342900" marR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>
                  <a:lumMod val="75000"/>
                </a:schemeClr>
              </a:buClr>
              <a:buSzTx/>
              <a:buFont typeface="Wingdings" pitchFamily="2" charset="2"/>
              <a:buNone/>
              <a:tabLst/>
              <a:defRPr/>
            </a:pPr>
            <a:r>
              <a:rPr lang="en-US" sz="1500" kern="1200" dirty="0" smtClean="0">
                <a:solidFill>
                  <a:schemeClr val="tx1"/>
                </a:solidFill>
                <a:effectLst/>
                <a:latin typeface="Rockwell" pitchFamily="18" charset="0"/>
                <a:ea typeface="+mn-ea"/>
                <a:cs typeface="+mn-cs"/>
              </a:rPr>
              <a:t>Connecting to a Database </a:t>
            </a:r>
            <a:r>
              <a:rPr lang="en-US" sz="1500" kern="1200" dirty="0" smtClean="0">
                <a:solidFill>
                  <a:schemeClr val="tx1"/>
                </a:solidFill>
                <a:effectLst/>
                <a:latin typeface="Rockwell" pitchFamily="18" charset="0"/>
                <a:ea typeface="+mn-ea"/>
                <a:cs typeface="+mn-cs"/>
              </a:rPr>
              <a:t> (</a:t>
            </a:r>
            <a:r>
              <a:rPr lang="en-US" sz="1500" kern="1200" dirty="0" err="1" smtClean="0">
                <a:solidFill>
                  <a:schemeClr val="tx1"/>
                </a:solidFill>
                <a:effectLst/>
                <a:latin typeface="Rockwell" pitchFamily="18" charset="0"/>
                <a:ea typeface="+mn-ea"/>
                <a:cs typeface="+mn-cs"/>
              </a:rPr>
              <a:t>mysqli</a:t>
            </a:r>
            <a:r>
              <a:rPr lang="en-US" sz="1500" kern="1200" dirty="0" smtClean="0">
                <a:solidFill>
                  <a:schemeClr val="tx1"/>
                </a:solidFill>
                <a:effectLst/>
                <a:latin typeface="Rockwell" pitchFamily="18" charset="0"/>
                <a:ea typeface="+mn-ea"/>
                <a:cs typeface="+mn-cs"/>
              </a:rPr>
              <a:t> </a:t>
            </a:r>
            <a:r>
              <a:rPr lang="en-US" sz="1500" kern="1200" dirty="0" err="1" smtClean="0">
                <a:solidFill>
                  <a:schemeClr val="tx1"/>
                </a:solidFill>
                <a:effectLst/>
                <a:latin typeface="Rockwell" pitchFamily="18" charset="0"/>
                <a:ea typeface="+mn-ea"/>
                <a:cs typeface="+mn-cs"/>
              </a:rPr>
              <a:t>peocedural</a:t>
            </a:r>
            <a:r>
              <a:rPr lang="en-US" sz="1500" kern="1200" dirty="0" smtClean="0">
                <a:solidFill>
                  <a:schemeClr val="tx1"/>
                </a:solidFill>
                <a:effectLst/>
                <a:latin typeface="Rockwell" pitchFamily="18" charset="0"/>
                <a:ea typeface="+mn-ea"/>
                <a:cs typeface="+mn-cs"/>
              </a:rPr>
              <a:t>)</a:t>
            </a:r>
            <a:endParaRPr lang="en-US" dirty="0" smtClean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27077358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0" dirty="0" smtClean="0"/>
              <a:t>Accessing </a:t>
            </a:r>
            <a:r>
              <a:rPr lang="en-US" b="0" dirty="0"/>
              <a:t>MySQL in PHP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646237"/>
            <a:ext cx="7474024" cy="4525963"/>
          </a:xfrm>
        </p:spPr>
        <p:txBody>
          <a:bodyPr/>
          <a:lstStyle/>
          <a:p>
            <a:pPr>
              <a:spcAft>
                <a:spcPts val="0"/>
              </a:spcAft>
            </a:pPr>
            <a:r>
              <a:rPr lang="en-US" dirty="0"/>
              <a:t>// modify these variables for your installation</a:t>
            </a:r>
          </a:p>
          <a:p>
            <a:pPr>
              <a:spcAft>
                <a:spcPts val="0"/>
              </a:spcAft>
            </a:pPr>
            <a:r>
              <a:rPr lang="en-US" dirty="0"/>
              <a:t>$</a:t>
            </a:r>
            <a:r>
              <a:rPr lang="en-US" dirty="0" err="1"/>
              <a:t>connectionString</a:t>
            </a:r>
            <a:r>
              <a:rPr lang="en-US" dirty="0"/>
              <a:t> = "</a:t>
            </a:r>
            <a:r>
              <a:rPr lang="en-US" dirty="0" err="1"/>
              <a:t>mysql:host</a:t>
            </a:r>
            <a:r>
              <a:rPr lang="en-US" dirty="0"/>
              <a:t>=</a:t>
            </a:r>
            <a:r>
              <a:rPr lang="en-US" dirty="0" err="1"/>
              <a:t>localhost;dbname</a:t>
            </a:r>
            <a:r>
              <a:rPr lang="en-US" dirty="0"/>
              <a:t>=</a:t>
            </a:r>
            <a:r>
              <a:rPr lang="en-US" dirty="0" err="1"/>
              <a:t>bookcrm</a:t>
            </a:r>
            <a:r>
              <a:rPr lang="en-US" dirty="0"/>
              <a:t>";</a:t>
            </a:r>
          </a:p>
          <a:p>
            <a:pPr>
              <a:spcAft>
                <a:spcPts val="0"/>
              </a:spcAft>
            </a:pPr>
            <a:r>
              <a:rPr lang="en-US" dirty="0"/>
              <a:t>$user = "</a:t>
            </a:r>
            <a:r>
              <a:rPr lang="en-US" dirty="0" err="1"/>
              <a:t>testuser</a:t>
            </a:r>
            <a:r>
              <a:rPr lang="en-US" dirty="0"/>
              <a:t>";</a:t>
            </a:r>
          </a:p>
          <a:p>
            <a:pPr>
              <a:spcAft>
                <a:spcPts val="0"/>
              </a:spcAft>
            </a:pPr>
            <a:r>
              <a:rPr lang="en-US" dirty="0"/>
              <a:t>$pass = "</a:t>
            </a:r>
            <a:r>
              <a:rPr lang="en-US" dirty="0" err="1"/>
              <a:t>mypassword</a:t>
            </a:r>
            <a:r>
              <a:rPr lang="en-US" dirty="0"/>
              <a:t>";</a:t>
            </a:r>
          </a:p>
          <a:p>
            <a:pPr>
              <a:spcAft>
                <a:spcPts val="0"/>
              </a:spcAft>
            </a:pPr>
            <a:r>
              <a:rPr lang="en-US" dirty="0"/>
              <a:t>$</a:t>
            </a:r>
            <a:r>
              <a:rPr lang="en-US" dirty="0" err="1"/>
              <a:t>pdo</a:t>
            </a:r>
            <a:r>
              <a:rPr lang="en-US" dirty="0"/>
              <a:t> = new PDO($</a:t>
            </a:r>
            <a:r>
              <a:rPr lang="en-US" dirty="0" err="1"/>
              <a:t>connectionString</a:t>
            </a:r>
            <a:r>
              <a:rPr lang="en-US" dirty="0"/>
              <a:t>, $user, $pass);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pPr marL="342900" marR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>
                  <a:lumMod val="75000"/>
                </a:schemeClr>
              </a:buClr>
              <a:buSzTx/>
              <a:buFont typeface="Wingdings" pitchFamily="2" charset="2"/>
              <a:buNone/>
              <a:tabLst/>
              <a:defRPr/>
            </a:pPr>
            <a:r>
              <a:rPr lang="en-US" sz="1500" kern="1200" dirty="0" smtClean="0">
                <a:solidFill>
                  <a:schemeClr val="tx1"/>
                </a:solidFill>
                <a:effectLst/>
                <a:latin typeface="Rockwell" pitchFamily="18" charset="0"/>
                <a:ea typeface="+mn-ea"/>
                <a:cs typeface="+mn-cs"/>
              </a:rPr>
              <a:t>Connecting to a Database </a:t>
            </a:r>
            <a:r>
              <a:rPr lang="en-US" sz="1500" kern="1200" dirty="0" smtClean="0">
                <a:solidFill>
                  <a:schemeClr val="tx1"/>
                </a:solidFill>
                <a:effectLst/>
                <a:latin typeface="Rockwell" pitchFamily="18" charset="0"/>
                <a:ea typeface="+mn-ea"/>
                <a:cs typeface="+mn-cs"/>
              </a:rPr>
              <a:t> (PDO Object-oriented)</a:t>
            </a:r>
            <a:endParaRPr lang="en-US" dirty="0" smtClean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76345066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0" dirty="0" smtClean="0"/>
              <a:t>Accessing </a:t>
            </a:r>
            <a:r>
              <a:rPr lang="en-US" b="0" dirty="0"/>
              <a:t>MySQL in PHP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646237"/>
            <a:ext cx="8352928" cy="4525963"/>
          </a:xfrm>
        </p:spPr>
        <p:txBody>
          <a:bodyPr/>
          <a:lstStyle/>
          <a:p>
            <a:r>
              <a:rPr lang="en-US" dirty="0"/>
              <a:t>$connection = </a:t>
            </a:r>
            <a:r>
              <a:rPr lang="en-US" b="1" dirty="0" err="1">
                <a:solidFill>
                  <a:srgbClr val="A82233"/>
                </a:solidFill>
              </a:rPr>
              <a:t>mysqli_connect</a:t>
            </a:r>
            <a:r>
              <a:rPr lang="en-US" dirty="0"/>
              <a:t>(DBHOST, DBUSER, DBPASS</a:t>
            </a:r>
            <a:r>
              <a:rPr lang="en-US" dirty="0" smtClean="0"/>
              <a:t>, DBNAME</a:t>
            </a:r>
            <a:r>
              <a:rPr lang="en-US" dirty="0"/>
              <a:t>);</a:t>
            </a:r>
          </a:p>
          <a:p>
            <a:r>
              <a:rPr lang="en-US" dirty="0"/>
              <a:t>// </a:t>
            </a:r>
            <a:r>
              <a:rPr lang="en-US" dirty="0" err="1"/>
              <a:t>mysqli_connect_errno</a:t>
            </a:r>
            <a:r>
              <a:rPr lang="en-US" dirty="0"/>
              <a:t> returns the last error code</a:t>
            </a:r>
          </a:p>
          <a:p>
            <a:r>
              <a:rPr lang="en-US" dirty="0"/>
              <a:t>if ( </a:t>
            </a:r>
            <a:r>
              <a:rPr lang="en-US" b="1" dirty="0" err="1">
                <a:solidFill>
                  <a:srgbClr val="A82233"/>
                </a:solidFill>
              </a:rPr>
              <a:t>mysqli_connect_errno</a:t>
            </a:r>
            <a:r>
              <a:rPr lang="en-US" b="1" dirty="0">
                <a:solidFill>
                  <a:srgbClr val="A82233"/>
                </a:solidFill>
              </a:rPr>
              <a:t>() </a:t>
            </a:r>
            <a:r>
              <a:rPr lang="en-US" dirty="0"/>
              <a:t>) {</a:t>
            </a:r>
          </a:p>
          <a:p>
            <a:r>
              <a:rPr lang="en-US" dirty="0" smtClean="0"/>
              <a:t>	die</a:t>
            </a:r>
            <a:r>
              <a:rPr lang="en-US" dirty="0"/>
              <a:t>( </a:t>
            </a:r>
            <a:r>
              <a:rPr lang="en-US" dirty="0" err="1"/>
              <a:t>mysqli_connect_error</a:t>
            </a:r>
            <a:r>
              <a:rPr lang="en-US" dirty="0"/>
              <a:t>() );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	/</a:t>
            </a:r>
            <a:r>
              <a:rPr lang="en-US" dirty="0"/>
              <a:t>/ die() is equivalent to exit()</a:t>
            </a:r>
          </a:p>
          <a:p>
            <a:r>
              <a:rPr lang="en-US" dirty="0"/>
              <a:t>}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pPr marL="342900" marR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>
                  <a:lumMod val="75000"/>
                </a:schemeClr>
              </a:buClr>
              <a:buSzTx/>
              <a:buFont typeface="Wingdings" pitchFamily="2" charset="2"/>
              <a:buNone/>
              <a:tabLst/>
              <a:defRPr/>
            </a:pPr>
            <a:r>
              <a:rPr lang="en-US" sz="1500" kern="1200" dirty="0" smtClean="0">
                <a:solidFill>
                  <a:schemeClr val="tx1"/>
                </a:solidFill>
                <a:effectLst/>
                <a:latin typeface="Rockwell" pitchFamily="18" charset="0"/>
                <a:ea typeface="+mn-ea"/>
                <a:cs typeface="+mn-cs"/>
              </a:rPr>
              <a:t>Handling Connection </a:t>
            </a:r>
            <a:r>
              <a:rPr lang="en-US" sz="1500" kern="1200" dirty="0" smtClean="0">
                <a:solidFill>
                  <a:schemeClr val="tx1"/>
                </a:solidFill>
                <a:effectLst/>
                <a:latin typeface="Rockwell" pitchFamily="18" charset="0"/>
                <a:ea typeface="+mn-ea"/>
                <a:cs typeface="+mn-cs"/>
              </a:rPr>
              <a:t>Errors - </a:t>
            </a:r>
            <a:r>
              <a:rPr lang="en-US" sz="1500" kern="1200" dirty="0" err="1" smtClean="0">
                <a:solidFill>
                  <a:schemeClr val="tx1"/>
                </a:solidFill>
                <a:effectLst/>
                <a:latin typeface="Rockwell" pitchFamily="18" charset="0"/>
                <a:ea typeface="+mn-ea"/>
                <a:cs typeface="+mn-cs"/>
              </a:rPr>
              <a:t>mysqli</a:t>
            </a:r>
            <a:r>
              <a:rPr lang="en-US" sz="1500" kern="1200" dirty="0" smtClean="0">
                <a:solidFill>
                  <a:schemeClr val="tx1"/>
                </a:solidFill>
                <a:effectLst/>
                <a:latin typeface="Rockwell" pitchFamily="18" charset="0"/>
                <a:ea typeface="+mn-ea"/>
                <a:cs typeface="+mn-cs"/>
              </a:rPr>
              <a:t> </a:t>
            </a:r>
            <a:endParaRPr lang="en-US" dirty="0" smtClean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75935185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0" dirty="0" smtClean="0"/>
              <a:t>Accessing </a:t>
            </a:r>
            <a:r>
              <a:rPr lang="en-US" b="0" dirty="0"/>
              <a:t>MySQL in PHP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646237"/>
            <a:ext cx="8352928" cy="4525963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try {</a:t>
            </a:r>
          </a:p>
          <a:p>
            <a:r>
              <a:rPr lang="en-US" dirty="0" smtClean="0"/>
              <a:t>	$</a:t>
            </a:r>
            <a:r>
              <a:rPr lang="en-US" dirty="0" err="1"/>
              <a:t>connString</a:t>
            </a:r>
            <a:r>
              <a:rPr lang="en-US" dirty="0"/>
              <a:t> = "</a:t>
            </a:r>
            <a:r>
              <a:rPr lang="en-US" dirty="0" err="1"/>
              <a:t>mysql:host</a:t>
            </a:r>
            <a:r>
              <a:rPr lang="en-US" dirty="0"/>
              <a:t>=</a:t>
            </a:r>
            <a:r>
              <a:rPr lang="en-US" dirty="0" err="1"/>
              <a:t>localhost;dbname</a:t>
            </a:r>
            <a:r>
              <a:rPr lang="en-US" dirty="0"/>
              <a:t>=</a:t>
            </a:r>
            <a:r>
              <a:rPr lang="en-US" dirty="0" err="1"/>
              <a:t>bookcrm</a:t>
            </a:r>
            <a:r>
              <a:rPr lang="en-US" dirty="0"/>
              <a:t>";</a:t>
            </a:r>
          </a:p>
          <a:p>
            <a:r>
              <a:rPr lang="en-US" dirty="0" smtClean="0"/>
              <a:t>	$</a:t>
            </a:r>
            <a:r>
              <a:rPr lang="en-US" dirty="0"/>
              <a:t>user = DBUSER;</a:t>
            </a:r>
          </a:p>
          <a:p>
            <a:r>
              <a:rPr lang="en-US" dirty="0" smtClean="0"/>
              <a:t>	$</a:t>
            </a:r>
            <a:r>
              <a:rPr lang="en-US" dirty="0"/>
              <a:t>pass = DBPASS;</a:t>
            </a:r>
          </a:p>
          <a:p>
            <a:r>
              <a:rPr lang="en-US" dirty="0" smtClean="0"/>
              <a:t>	$</a:t>
            </a:r>
            <a:r>
              <a:rPr lang="en-US" dirty="0" err="1"/>
              <a:t>pdo</a:t>
            </a:r>
            <a:r>
              <a:rPr lang="en-US" dirty="0"/>
              <a:t> = new </a:t>
            </a:r>
            <a:r>
              <a:rPr lang="en-US" b="1" dirty="0">
                <a:solidFill>
                  <a:srgbClr val="A82233"/>
                </a:solidFill>
              </a:rPr>
              <a:t>PDO</a:t>
            </a:r>
            <a:r>
              <a:rPr lang="en-US" dirty="0"/>
              <a:t>($</a:t>
            </a:r>
            <a:r>
              <a:rPr lang="en-US" dirty="0" err="1"/>
              <a:t>connString</a:t>
            </a:r>
            <a:r>
              <a:rPr lang="en-US" dirty="0"/>
              <a:t>,$</a:t>
            </a:r>
            <a:r>
              <a:rPr lang="en-US" dirty="0" err="1"/>
              <a:t>user,$pass</a:t>
            </a:r>
            <a:r>
              <a:rPr lang="en-US" dirty="0"/>
              <a:t>);</a:t>
            </a:r>
          </a:p>
          <a:p>
            <a:r>
              <a:rPr lang="en-US" dirty="0" smtClean="0"/>
              <a:t>	. </a:t>
            </a:r>
            <a:r>
              <a:rPr lang="en-US" dirty="0"/>
              <a:t>. .</a:t>
            </a:r>
          </a:p>
          <a:p>
            <a:r>
              <a:rPr lang="en-US" dirty="0"/>
              <a:t>}</a:t>
            </a:r>
          </a:p>
          <a:p>
            <a:r>
              <a:rPr lang="en-US" b="1" dirty="0">
                <a:solidFill>
                  <a:srgbClr val="A82233"/>
                </a:solidFill>
              </a:rPr>
              <a:t>catch (</a:t>
            </a:r>
            <a:r>
              <a:rPr lang="en-US" b="1" dirty="0" err="1">
                <a:solidFill>
                  <a:srgbClr val="A82233"/>
                </a:solidFill>
              </a:rPr>
              <a:t>PDOException</a:t>
            </a:r>
            <a:r>
              <a:rPr lang="en-US" b="1" dirty="0">
                <a:solidFill>
                  <a:srgbClr val="A82233"/>
                </a:solidFill>
              </a:rPr>
              <a:t> $e) {</a:t>
            </a:r>
          </a:p>
          <a:p>
            <a:r>
              <a:rPr lang="en-US" dirty="0" smtClean="0"/>
              <a:t>	die</a:t>
            </a:r>
            <a:r>
              <a:rPr lang="en-US" dirty="0"/>
              <a:t>( $e-&gt;</a:t>
            </a:r>
            <a:r>
              <a:rPr lang="en-US" dirty="0" err="1"/>
              <a:t>getMessage</a:t>
            </a:r>
            <a:r>
              <a:rPr lang="en-US" dirty="0"/>
              <a:t>() );</a:t>
            </a:r>
          </a:p>
          <a:p>
            <a:r>
              <a:rPr lang="en-US" dirty="0"/>
              <a:t>}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pPr marL="342900" marR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>
                  <a:lumMod val="75000"/>
                </a:schemeClr>
              </a:buClr>
              <a:buSzTx/>
              <a:buFont typeface="Wingdings" pitchFamily="2" charset="2"/>
              <a:buNone/>
              <a:tabLst/>
              <a:defRPr/>
            </a:pPr>
            <a:r>
              <a:rPr lang="en-US" sz="1500" kern="1200" dirty="0" smtClean="0">
                <a:solidFill>
                  <a:schemeClr val="tx1"/>
                </a:solidFill>
                <a:effectLst/>
                <a:latin typeface="Rockwell" pitchFamily="18" charset="0"/>
                <a:ea typeface="+mn-ea"/>
                <a:cs typeface="+mn-cs"/>
              </a:rPr>
              <a:t>Handling Connection </a:t>
            </a:r>
            <a:r>
              <a:rPr lang="en-US" sz="1500" kern="1200" dirty="0" smtClean="0">
                <a:solidFill>
                  <a:schemeClr val="tx1"/>
                </a:solidFill>
                <a:effectLst/>
                <a:latin typeface="Rockwell" pitchFamily="18" charset="0"/>
                <a:ea typeface="+mn-ea"/>
                <a:cs typeface="+mn-cs"/>
              </a:rPr>
              <a:t>Errors - PDO</a:t>
            </a:r>
            <a:endParaRPr lang="en-US" dirty="0" smtClean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18219169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0" dirty="0" smtClean="0"/>
              <a:t>Accessing </a:t>
            </a:r>
            <a:r>
              <a:rPr lang="en-US" b="0" dirty="0"/>
              <a:t>MySQL in PHP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646237"/>
            <a:ext cx="7474024" cy="4525963"/>
          </a:xfrm>
        </p:spPr>
        <p:txBody>
          <a:bodyPr/>
          <a:lstStyle/>
          <a:p>
            <a:r>
              <a:rPr lang="en-US" dirty="0"/>
              <a:t>$</a:t>
            </a:r>
            <a:r>
              <a:rPr lang="en-US" dirty="0" err="1"/>
              <a:t>sql</a:t>
            </a:r>
            <a:r>
              <a:rPr lang="en-US" dirty="0"/>
              <a:t> = "SELECT * FROM Categories ORDER BY </a:t>
            </a:r>
            <a:r>
              <a:rPr lang="en-US" dirty="0" err="1"/>
              <a:t>CategoryName</a:t>
            </a:r>
            <a:r>
              <a:rPr lang="en-US" dirty="0"/>
              <a:t>";</a:t>
            </a:r>
          </a:p>
          <a:p>
            <a:r>
              <a:rPr lang="en-US" dirty="0"/>
              <a:t>// returns a </a:t>
            </a:r>
            <a:r>
              <a:rPr lang="en-US" dirty="0" err="1"/>
              <a:t>mysqli_result</a:t>
            </a:r>
            <a:r>
              <a:rPr lang="en-US" dirty="0"/>
              <a:t> object</a:t>
            </a:r>
          </a:p>
          <a:p>
            <a:r>
              <a:rPr lang="en-US" dirty="0"/>
              <a:t>$result =</a:t>
            </a:r>
            <a:r>
              <a:rPr lang="en-US" b="1" dirty="0">
                <a:solidFill>
                  <a:srgbClr val="A82233"/>
                </a:solidFill>
              </a:rPr>
              <a:t> </a:t>
            </a:r>
            <a:r>
              <a:rPr lang="en-US" b="1" dirty="0" err="1">
                <a:solidFill>
                  <a:srgbClr val="A82233"/>
                </a:solidFill>
              </a:rPr>
              <a:t>mysqli_query</a:t>
            </a:r>
            <a:r>
              <a:rPr lang="en-US" dirty="0"/>
              <a:t>($connection, $</a:t>
            </a:r>
            <a:r>
              <a:rPr lang="en-US" dirty="0" err="1"/>
              <a:t>sql</a:t>
            </a:r>
            <a:r>
              <a:rPr lang="en-US" dirty="0"/>
              <a:t>)</a:t>
            </a:r>
            <a:r>
              <a:rPr lang="en-US" dirty="0" smtClean="0"/>
              <a:t>;</a:t>
            </a:r>
          </a:p>
          <a:p>
            <a:r>
              <a:rPr lang="en-US" dirty="0" smtClean="0"/>
              <a:t>OR</a:t>
            </a:r>
          </a:p>
          <a:p>
            <a:r>
              <a:rPr lang="en-US" dirty="0" smtClean="0"/>
              <a:t>$</a:t>
            </a:r>
            <a:r>
              <a:rPr lang="en-US" dirty="0"/>
              <a:t>result = </a:t>
            </a:r>
            <a:r>
              <a:rPr lang="en-US" b="1" dirty="0">
                <a:solidFill>
                  <a:srgbClr val="A82233"/>
                </a:solidFill>
              </a:rPr>
              <a:t>$</a:t>
            </a:r>
            <a:r>
              <a:rPr lang="en-US" b="1" dirty="0" err="1">
                <a:solidFill>
                  <a:srgbClr val="A82233"/>
                </a:solidFill>
              </a:rPr>
              <a:t>pdo</a:t>
            </a:r>
            <a:r>
              <a:rPr lang="en-US" b="1" dirty="0">
                <a:solidFill>
                  <a:srgbClr val="A82233"/>
                </a:solidFill>
              </a:rPr>
              <a:t>-&gt;query</a:t>
            </a:r>
            <a:r>
              <a:rPr lang="en-US" dirty="0"/>
              <a:t>($</a:t>
            </a:r>
            <a:r>
              <a:rPr lang="en-US" dirty="0" err="1"/>
              <a:t>sql</a:t>
            </a:r>
            <a:r>
              <a:rPr lang="en-US" dirty="0"/>
              <a:t>);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pPr marL="342900" marR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>
                  <a:lumMod val="75000"/>
                </a:schemeClr>
              </a:buClr>
              <a:buSzTx/>
              <a:buFont typeface="Wingdings" pitchFamily="2" charset="2"/>
              <a:buNone/>
              <a:tabLst/>
              <a:defRPr/>
            </a:pPr>
            <a:r>
              <a:rPr lang="en-US" sz="1500" kern="1200" dirty="0" smtClean="0">
                <a:solidFill>
                  <a:schemeClr val="tx1"/>
                </a:solidFill>
                <a:effectLst/>
                <a:latin typeface="Rockwell" pitchFamily="18" charset="0"/>
                <a:ea typeface="+mn-ea"/>
                <a:cs typeface="+mn-cs"/>
              </a:rPr>
              <a:t>Executing the Query </a:t>
            </a:r>
            <a:endParaRPr lang="en-US" dirty="0" smtClean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07872928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0" dirty="0" smtClean="0"/>
              <a:t>Accessing </a:t>
            </a:r>
            <a:r>
              <a:rPr lang="en-US" b="0" dirty="0"/>
              <a:t>MySQL in PHP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646237"/>
            <a:ext cx="7474024" cy="4525963"/>
          </a:xfrm>
        </p:spPr>
        <p:txBody>
          <a:bodyPr>
            <a:normAutofit fontScale="92500" lnSpcReduction="10000"/>
          </a:bodyPr>
          <a:lstStyle/>
          <a:p>
            <a:r>
              <a:rPr lang="en-US" dirty="0">
                <a:latin typeface="Calibri"/>
                <a:cs typeface="Calibri"/>
              </a:rPr>
              <a:t>$</a:t>
            </a:r>
            <a:r>
              <a:rPr lang="en-US" dirty="0" err="1">
                <a:latin typeface="Calibri"/>
                <a:cs typeface="Calibri"/>
              </a:rPr>
              <a:t>sql</a:t>
            </a:r>
            <a:r>
              <a:rPr lang="en-US" dirty="0">
                <a:latin typeface="Calibri"/>
                <a:cs typeface="Calibri"/>
              </a:rPr>
              <a:t> = "SELECT * FROM Categories ORDER BY </a:t>
            </a:r>
            <a:r>
              <a:rPr lang="en-US" dirty="0" err="1">
                <a:latin typeface="Calibri"/>
                <a:cs typeface="Calibri"/>
              </a:rPr>
              <a:t>CategoryName</a:t>
            </a:r>
            <a:r>
              <a:rPr lang="en-US" dirty="0">
                <a:latin typeface="Calibri"/>
                <a:cs typeface="Calibri"/>
              </a:rPr>
              <a:t>";</a:t>
            </a:r>
          </a:p>
          <a:p>
            <a:r>
              <a:rPr lang="en-US" dirty="0">
                <a:latin typeface="Calibri"/>
                <a:cs typeface="Calibri"/>
              </a:rPr>
              <a:t>// run the query</a:t>
            </a:r>
          </a:p>
          <a:p>
            <a:r>
              <a:rPr lang="en-US" b="1" dirty="0">
                <a:solidFill>
                  <a:srgbClr val="A82233"/>
                </a:solidFill>
                <a:latin typeface="Calibri"/>
                <a:cs typeface="Calibri"/>
              </a:rPr>
              <a:t>$result = $</a:t>
            </a:r>
            <a:r>
              <a:rPr lang="en-US" b="1" dirty="0" err="1">
                <a:solidFill>
                  <a:srgbClr val="A82233"/>
                </a:solidFill>
                <a:latin typeface="Calibri"/>
                <a:cs typeface="Calibri"/>
              </a:rPr>
              <a:t>pdo</a:t>
            </a:r>
            <a:r>
              <a:rPr lang="en-US" b="1" dirty="0">
                <a:solidFill>
                  <a:srgbClr val="A82233"/>
                </a:solidFill>
                <a:latin typeface="Calibri"/>
                <a:cs typeface="Calibri"/>
              </a:rPr>
              <a:t>-&gt;query</a:t>
            </a:r>
            <a:r>
              <a:rPr lang="en-US" dirty="0">
                <a:latin typeface="Calibri"/>
                <a:cs typeface="Calibri"/>
              </a:rPr>
              <a:t>($</a:t>
            </a:r>
            <a:r>
              <a:rPr lang="en-US" dirty="0" err="1">
                <a:latin typeface="Calibri"/>
                <a:cs typeface="Calibri"/>
              </a:rPr>
              <a:t>sql</a:t>
            </a:r>
            <a:r>
              <a:rPr lang="en-US" dirty="0">
                <a:latin typeface="Calibri"/>
                <a:cs typeface="Calibri"/>
              </a:rPr>
              <a:t>);</a:t>
            </a:r>
          </a:p>
          <a:p>
            <a:r>
              <a:rPr lang="en-US" dirty="0">
                <a:latin typeface="Calibri"/>
                <a:cs typeface="Calibri"/>
              </a:rPr>
              <a:t>// fetch a record from result set into an associative array</a:t>
            </a:r>
          </a:p>
          <a:p>
            <a:r>
              <a:rPr lang="en-US" dirty="0">
                <a:latin typeface="Calibri"/>
                <a:cs typeface="Calibri"/>
              </a:rPr>
              <a:t>while ($row = </a:t>
            </a:r>
            <a:r>
              <a:rPr lang="en-US" b="1" dirty="0">
                <a:solidFill>
                  <a:srgbClr val="A82233"/>
                </a:solidFill>
                <a:latin typeface="Calibri"/>
                <a:cs typeface="Calibri"/>
              </a:rPr>
              <a:t>$result-&gt;fetch()</a:t>
            </a:r>
            <a:r>
              <a:rPr lang="en-US" dirty="0">
                <a:latin typeface="Calibri"/>
                <a:cs typeface="Calibri"/>
              </a:rPr>
              <a:t>) {</a:t>
            </a:r>
          </a:p>
          <a:p>
            <a:r>
              <a:rPr lang="en-US" dirty="0" smtClean="0">
                <a:latin typeface="Calibri"/>
                <a:cs typeface="Calibri"/>
              </a:rPr>
              <a:t>	/</a:t>
            </a:r>
            <a:r>
              <a:rPr lang="en-US" dirty="0">
                <a:latin typeface="Calibri"/>
                <a:cs typeface="Calibri"/>
              </a:rPr>
              <a:t>/ the keys match the field names from the table</a:t>
            </a:r>
          </a:p>
          <a:p>
            <a:r>
              <a:rPr lang="en-US" dirty="0" smtClean="0">
                <a:latin typeface="Calibri"/>
                <a:cs typeface="Calibri"/>
              </a:rPr>
              <a:t>	echo </a:t>
            </a:r>
            <a:r>
              <a:rPr lang="en-US" dirty="0">
                <a:latin typeface="Calibri"/>
                <a:cs typeface="Calibri"/>
              </a:rPr>
              <a:t>$row['ID'] . " - " . $row['</a:t>
            </a:r>
            <a:r>
              <a:rPr lang="en-US" dirty="0" err="1">
                <a:latin typeface="Calibri"/>
                <a:cs typeface="Calibri"/>
              </a:rPr>
              <a:t>CategoryName</a:t>
            </a:r>
            <a:r>
              <a:rPr lang="en-US" dirty="0">
                <a:latin typeface="Calibri"/>
                <a:cs typeface="Calibri"/>
              </a:rPr>
              <a:t>'];</a:t>
            </a:r>
          </a:p>
          <a:p>
            <a:r>
              <a:rPr lang="en-CA" dirty="0" smtClean="0">
                <a:latin typeface="Calibri"/>
                <a:cs typeface="Calibri"/>
              </a:rPr>
              <a:t>	</a:t>
            </a:r>
            <a:r>
              <a:rPr lang="mr-IN" dirty="0" smtClean="0">
                <a:latin typeface="Calibri"/>
                <a:cs typeface="Calibri"/>
              </a:rPr>
              <a:t>echo </a:t>
            </a:r>
            <a:r>
              <a:rPr lang="mr-IN" dirty="0">
                <a:latin typeface="Calibri"/>
                <a:cs typeface="Calibri"/>
              </a:rPr>
              <a:t>"&lt;br/&gt;";</a:t>
            </a:r>
          </a:p>
          <a:p>
            <a:r>
              <a:rPr lang="mr-IN" dirty="0">
                <a:latin typeface="Calibri"/>
                <a:cs typeface="Calibri"/>
              </a:rPr>
              <a:t>}</a:t>
            </a:r>
            <a:endParaRPr lang="en-US" dirty="0">
              <a:latin typeface="Calibri"/>
              <a:cs typeface="Calibri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pPr marL="342900" marR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>
                  <a:lumMod val="75000"/>
                </a:schemeClr>
              </a:buClr>
              <a:buSzTx/>
              <a:buFont typeface="Wingdings" pitchFamily="2" charset="2"/>
              <a:buNone/>
              <a:tabLst/>
              <a:defRPr/>
            </a:pPr>
            <a:r>
              <a:rPr lang="en-US" sz="1500" kern="1200" dirty="0" smtClean="0">
                <a:solidFill>
                  <a:schemeClr val="tx1"/>
                </a:solidFill>
                <a:effectLst/>
                <a:latin typeface="Rockwell" pitchFamily="18" charset="0"/>
                <a:ea typeface="+mn-ea"/>
                <a:cs typeface="+mn-cs"/>
              </a:rPr>
              <a:t>Processing the Query Results</a:t>
            </a:r>
            <a:endParaRPr lang="en-US" dirty="0" smtClean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93908998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0" dirty="0" smtClean="0"/>
              <a:t>Accessing </a:t>
            </a:r>
            <a:r>
              <a:rPr lang="en-US" b="0" dirty="0"/>
              <a:t>MySQL in PHP 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pPr marL="342900" marR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>
                  <a:lumMod val="75000"/>
                </a:schemeClr>
              </a:buClr>
              <a:buSzTx/>
              <a:buFont typeface="Wingdings" pitchFamily="2" charset="2"/>
              <a:buNone/>
              <a:tabLst/>
              <a:defRPr/>
            </a:pPr>
            <a:r>
              <a:rPr lang="en-US" sz="1500" kern="1200" dirty="0" smtClean="0">
                <a:solidFill>
                  <a:schemeClr val="tx1"/>
                </a:solidFill>
                <a:effectLst/>
                <a:latin typeface="Rockwell" pitchFamily="18" charset="0"/>
                <a:ea typeface="+mn-ea"/>
                <a:cs typeface="+mn-cs"/>
              </a:rPr>
              <a:t>Processing the Query Results</a:t>
            </a:r>
            <a:endParaRPr lang="en-US" dirty="0" smtClean="0">
              <a:effectLst/>
            </a:endParaRPr>
          </a:p>
        </p:txBody>
      </p:sp>
      <p:pic>
        <p:nvPicPr>
          <p:cNvPr id="6" name="Content Placeholder 5" descr="4812614023.eps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811" b="-17451"/>
          <a:stretch/>
        </p:blipFill>
        <p:spPr>
          <a:xfrm>
            <a:off x="323528" y="1340768"/>
            <a:ext cx="7776864" cy="4902200"/>
          </a:xfrm>
        </p:spPr>
      </p:pic>
    </p:spTree>
    <p:extLst>
      <p:ext uri="{BB962C8B-B14F-4D97-AF65-F5344CB8AC3E}">
        <p14:creationId xmlns:p14="http://schemas.microsoft.com/office/powerpoint/2010/main" val="39702585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0" dirty="0" smtClean="0"/>
              <a:t>Accessing </a:t>
            </a:r>
            <a:r>
              <a:rPr lang="en-US" b="0" dirty="0"/>
              <a:t>MySQL in PHP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1560" y="1646237"/>
            <a:ext cx="7992888" cy="4525963"/>
          </a:xfrm>
        </p:spPr>
        <p:txBody>
          <a:bodyPr/>
          <a:lstStyle/>
          <a:p>
            <a:r>
              <a:rPr lang="en-US" dirty="0" smtClean="0"/>
              <a:t>//closes the connection</a:t>
            </a:r>
          </a:p>
          <a:p>
            <a:r>
              <a:rPr lang="en-US" b="1" dirty="0" err="1" smtClean="0">
                <a:solidFill>
                  <a:srgbClr val="A82233"/>
                </a:solidFill>
              </a:rPr>
              <a:t>mysqli_close</a:t>
            </a:r>
            <a:r>
              <a:rPr lang="en-US" b="1" dirty="0">
                <a:solidFill>
                  <a:srgbClr val="A82233"/>
                </a:solidFill>
              </a:rPr>
              <a:t>(</a:t>
            </a:r>
            <a:r>
              <a:rPr lang="en-US" dirty="0"/>
              <a:t>$connection);</a:t>
            </a:r>
          </a:p>
          <a:p>
            <a:r>
              <a:rPr lang="en-US" sz="2000" dirty="0" smtClean="0"/>
              <a:t>/</a:t>
            </a:r>
            <a:r>
              <a:rPr lang="en-US" sz="2000" dirty="0"/>
              <a:t>/ closes connection and frees the resources used by the PDO object</a:t>
            </a:r>
          </a:p>
          <a:p>
            <a:r>
              <a:rPr lang="en-US" b="1" dirty="0">
                <a:solidFill>
                  <a:srgbClr val="A82233"/>
                </a:solidFill>
              </a:rPr>
              <a:t>$</a:t>
            </a:r>
            <a:r>
              <a:rPr lang="en-US" b="1" dirty="0" err="1">
                <a:solidFill>
                  <a:srgbClr val="A82233"/>
                </a:solidFill>
              </a:rPr>
              <a:t>pdo</a:t>
            </a:r>
            <a:r>
              <a:rPr lang="en-US" b="1" dirty="0">
                <a:solidFill>
                  <a:srgbClr val="A82233"/>
                </a:solidFill>
              </a:rPr>
              <a:t> = null;</a:t>
            </a:r>
            <a:endParaRPr lang="en-US" b="1" dirty="0">
              <a:solidFill>
                <a:srgbClr val="A82233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pPr marL="342900" marR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>
                  <a:lumMod val="75000"/>
                </a:schemeClr>
              </a:buClr>
              <a:buSzTx/>
              <a:buFont typeface="Wingdings" pitchFamily="2" charset="2"/>
              <a:buNone/>
              <a:tabLst/>
              <a:defRPr/>
            </a:pPr>
            <a:r>
              <a:rPr lang="en-US" sz="1500" kern="1200" dirty="0" smtClean="0">
                <a:solidFill>
                  <a:schemeClr val="tx1"/>
                </a:solidFill>
                <a:effectLst/>
                <a:latin typeface="Rockwell" pitchFamily="18" charset="0"/>
                <a:ea typeface="+mn-ea"/>
                <a:cs typeface="+mn-cs"/>
              </a:rPr>
              <a:t>Freeing Resources and Closing Connection </a:t>
            </a:r>
            <a:endParaRPr lang="en-US" dirty="0" smtClean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7355102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0" dirty="0" smtClean="0"/>
              <a:t>Accessing </a:t>
            </a:r>
            <a:r>
              <a:rPr lang="en-US" b="0" dirty="0"/>
              <a:t>MySQL in PHP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646237"/>
            <a:ext cx="7474024" cy="4525963"/>
          </a:xfrm>
        </p:spPr>
        <p:txBody>
          <a:bodyPr/>
          <a:lstStyle/>
          <a:p>
            <a:r>
              <a:rPr lang="en-US" dirty="0"/>
              <a:t>$</a:t>
            </a:r>
            <a:r>
              <a:rPr lang="en-US" dirty="0" err="1"/>
              <a:t>sql</a:t>
            </a:r>
            <a:r>
              <a:rPr lang="en-US" dirty="0"/>
              <a:t> = "UPDATE Categories SET </a:t>
            </a:r>
            <a:r>
              <a:rPr lang="en-US" i="1" dirty="0" err="1"/>
              <a:t>CategoryName</a:t>
            </a:r>
            <a:r>
              <a:rPr lang="en-US" i="1" dirty="0"/>
              <a:t>='Web' </a:t>
            </a:r>
            <a:r>
              <a:rPr lang="en-US" dirty="0"/>
              <a:t>WHERE</a:t>
            </a:r>
          </a:p>
          <a:p>
            <a:r>
              <a:rPr lang="en-US" dirty="0" smtClean="0"/>
              <a:t>	</a:t>
            </a:r>
            <a:r>
              <a:rPr lang="en-US" i="1" dirty="0" err="1" smtClean="0"/>
              <a:t>CategoryName</a:t>
            </a:r>
            <a:r>
              <a:rPr lang="en-US" i="1" dirty="0"/>
              <a:t>='Business'</a:t>
            </a:r>
            <a:r>
              <a:rPr lang="en-US" dirty="0"/>
              <a:t>";</a:t>
            </a:r>
          </a:p>
          <a:p>
            <a:r>
              <a:rPr lang="en-US" dirty="0"/>
              <a:t>$count = </a:t>
            </a:r>
            <a:r>
              <a:rPr lang="en-US" b="1" dirty="0">
                <a:solidFill>
                  <a:schemeClr val="accent2"/>
                </a:solidFill>
              </a:rPr>
              <a:t>$</a:t>
            </a:r>
            <a:r>
              <a:rPr lang="en-US" b="1" dirty="0" err="1">
                <a:solidFill>
                  <a:schemeClr val="accent2"/>
                </a:solidFill>
              </a:rPr>
              <a:t>pdo</a:t>
            </a:r>
            <a:r>
              <a:rPr lang="en-US" b="1" dirty="0">
                <a:solidFill>
                  <a:schemeClr val="accent2"/>
                </a:solidFill>
              </a:rPr>
              <a:t>-&gt;exec</a:t>
            </a:r>
            <a:r>
              <a:rPr lang="en-US" dirty="0"/>
              <a:t>($</a:t>
            </a:r>
            <a:r>
              <a:rPr lang="en-US" dirty="0" err="1"/>
              <a:t>sql</a:t>
            </a:r>
            <a:r>
              <a:rPr lang="en-US" dirty="0"/>
              <a:t>);</a:t>
            </a:r>
          </a:p>
          <a:p>
            <a:r>
              <a:rPr lang="en-US" dirty="0"/>
              <a:t>echo "&lt;p&gt;Updated " . $count . " rows&lt;/p&gt;";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sz="1500" kern="1200" dirty="0" smtClean="0">
                <a:solidFill>
                  <a:schemeClr val="tx1"/>
                </a:solidFill>
                <a:effectLst/>
                <a:latin typeface="Rockwell" pitchFamily="18" charset="0"/>
                <a:ea typeface="+mn-ea"/>
                <a:cs typeface="+mn-cs"/>
              </a:rPr>
              <a:t>Working with Parameters</a:t>
            </a:r>
            <a:endParaRPr lang="en-US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8681636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0" dirty="0"/>
              <a:t>Databases and Web Development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646237"/>
            <a:ext cx="7402016" cy="4525963"/>
          </a:xfrm>
        </p:spPr>
        <p:txBody>
          <a:bodyPr/>
          <a:lstStyle/>
          <a:p>
            <a:r>
              <a:rPr lang="en-US" dirty="0"/>
              <a:t>D</a:t>
            </a:r>
            <a:r>
              <a:rPr lang="en-US" dirty="0" smtClean="0"/>
              <a:t>atabases provide </a:t>
            </a:r>
            <a:r>
              <a:rPr lang="en-US" dirty="0"/>
              <a:t>a way to implement one of the most important software design </a:t>
            </a:r>
            <a:r>
              <a:rPr lang="en-US" dirty="0" err="1" smtClean="0"/>
              <a:t>principlesnamely</a:t>
            </a:r>
            <a:r>
              <a:rPr lang="en-US" dirty="0"/>
              <a:t>, </a:t>
            </a:r>
            <a:r>
              <a:rPr lang="en-US" dirty="0" smtClean="0"/>
              <a:t>that:</a:t>
            </a:r>
          </a:p>
          <a:p>
            <a:endParaRPr lang="en-US" sz="2800" dirty="0" smtClean="0"/>
          </a:p>
          <a:p>
            <a:pPr lvl="1"/>
            <a:r>
              <a:rPr lang="en-US" sz="2800" i="1" dirty="0" smtClean="0"/>
              <a:t>one </a:t>
            </a:r>
            <a:r>
              <a:rPr lang="en-US" sz="2800" i="1" dirty="0"/>
              <a:t>should separate that which varies from that which stays </a:t>
            </a:r>
            <a:r>
              <a:rPr lang="en-US" sz="2800" i="1" dirty="0" smtClean="0"/>
              <a:t>the same </a:t>
            </a:r>
            <a:r>
              <a:rPr lang="en-US" sz="2800" i="1" dirty="0"/>
              <a:t>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pPr marL="342900" marR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>
                  <a:lumMod val="75000"/>
                </a:schemeClr>
              </a:buClr>
              <a:buSzTx/>
              <a:buFont typeface="Wingdings" pitchFamily="2" charset="2"/>
              <a:buNone/>
              <a:tabLst/>
              <a:defRPr/>
            </a:pPr>
            <a:r>
              <a:rPr lang="en-US" sz="1500" kern="1200" dirty="0" smtClean="0">
                <a:solidFill>
                  <a:schemeClr val="tx1"/>
                </a:solidFill>
                <a:effectLst/>
                <a:latin typeface="Rockwell" pitchFamily="18" charset="0"/>
                <a:ea typeface="+mn-ea"/>
                <a:cs typeface="+mn-cs"/>
              </a:rPr>
              <a:t>The Role of Databases in Web Development </a:t>
            </a:r>
            <a:endParaRPr lang="en-US" dirty="0" smtClean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1184478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0" dirty="0" smtClean="0"/>
              <a:t>Accessing </a:t>
            </a:r>
            <a:r>
              <a:rPr lang="en-US" b="0" dirty="0"/>
              <a:t>MySQL in PHP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646237"/>
            <a:ext cx="7474024" cy="4525963"/>
          </a:xfrm>
        </p:spPr>
        <p:txBody>
          <a:bodyPr>
            <a:noAutofit/>
          </a:bodyPr>
          <a:lstStyle/>
          <a:p>
            <a:pPr>
              <a:spcAft>
                <a:spcPts val="0"/>
              </a:spcAft>
            </a:pPr>
            <a:r>
              <a:rPr lang="en-US" sz="2000" dirty="0" smtClean="0"/>
              <a:t>$</a:t>
            </a:r>
            <a:r>
              <a:rPr lang="en-US" sz="2000" dirty="0" err="1"/>
              <a:t>sql</a:t>
            </a:r>
            <a:r>
              <a:rPr lang="en-US" sz="2000" dirty="0"/>
              <a:t> = "INSERT INTO books (ISBN10, Title, </a:t>
            </a:r>
            <a:r>
              <a:rPr lang="en-US" sz="2000" dirty="0" err="1"/>
              <a:t>CopyrightYear</a:t>
            </a:r>
            <a:r>
              <a:rPr lang="en-US" sz="2000" dirty="0"/>
              <a:t>, </a:t>
            </a:r>
            <a:r>
              <a:rPr lang="en-US" sz="2000" dirty="0" err="1"/>
              <a:t>ImprintId</a:t>
            </a:r>
            <a:r>
              <a:rPr lang="en-US" sz="2000" dirty="0"/>
              <a:t>,</a:t>
            </a:r>
          </a:p>
          <a:p>
            <a:pPr>
              <a:spcAft>
                <a:spcPts val="0"/>
              </a:spcAft>
            </a:pPr>
            <a:r>
              <a:rPr lang="en-US" sz="2000" dirty="0" err="1"/>
              <a:t>ProductionStatusId</a:t>
            </a:r>
            <a:r>
              <a:rPr lang="en-US" sz="2000" dirty="0"/>
              <a:t>, </a:t>
            </a:r>
            <a:r>
              <a:rPr lang="en-US" sz="2000" dirty="0" err="1"/>
              <a:t>TrimSize</a:t>
            </a:r>
            <a:r>
              <a:rPr lang="en-US" sz="2000" dirty="0"/>
              <a:t>, Description) VALUES (</a:t>
            </a:r>
            <a:r>
              <a:rPr lang="en-US" sz="2000" b="1" dirty="0">
                <a:solidFill>
                  <a:schemeClr val="accent2"/>
                </a:solidFill>
              </a:rPr>
              <a:t>?,?,?,?,</a:t>
            </a:r>
          </a:p>
          <a:p>
            <a:pPr>
              <a:spcAft>
                <a:spcPts val="0"/>
              </a:spcAft>
            </a:pPr>
            <a:r>
              <a:rPr lang="mr-IN" sz="2000" b="1" dirty="0">
                <a:solidFill>
                  <a:schemeClr val="accent2"/>
                </a:solidFill>
              </a:rPr>
              <a:t>?,?,?</a:t>
            </a:r>
            <a:r>
              <a:rPr lang="mr-IN" sz="2000" dirty="0"/>
              <a:t>)";</a:t>
            </a:r>
          </a:p>
          <a:p>
            <a:pPr>
              <a:spcAft>
                <a:spcPts val="0"/>
              </a:spcAft>
            </a:pPr>
            <a:r>
              <a:rPr lang="en-US" sz="2000" dirty="0"/>
              <a:t>$statement = $</a:t>
            </a:r>
            <a:r>
              <a:rPr lang="en-US" sz="2000" dirty="0" err="1"/>
              <a:t>pdo</a:t>
            </a:r>
            <a:r>
              <a:rPr lang="en-US" sz="2000" dirty="0"/>
              <a:t>-&gt;prepare($</a:t>
            </a:r>
            <a:r>
              <a:rPr lang="en-US" sz="2000" dirty="0" err="1"/>
              <a:t>sql</a:t>
            </a:r>
            <a:r>
              <a:rPr lang="en-US" sz="2000" dirty="0"/>
              <a:t>);</a:t>
            </a:r>
          </a:p>
          <a:p>
            <a:pPr>
              <a:spcAft>
                <a:spcPts val="0"/>
              </a:spcAft>
            </a:pPr>
            <a:r>
              <a:rPr lang="en-US" sz="2000" dirty="0"/>
              <a:t>$statement-&gt;</a:t>
            </a:r>
            <a:r>
              <a:rPr lang="en-US" sz="2000" dirty="0" err="1"/>
              <a:t>bindValue</a:t>
            </a:r>
            <a:r>
              <a:rPr lang="en-US" sz="2000" dirty="0"/>
              <a:t>(</a:t>
            </a:r>
            <a:r>
              <a:rPr lang="en-US" sz="2000" b="1" dirty="0">
                <a:solidFill>
                  <a:srgbClr val="A82233"/>
                </a:solidFill>
              </a:rPr>
              <a:t>1</a:t>
            </a:r>
            <a:r>
              <a:rPr lang="en-US" sz="2000" dirty="0"/>
              <a:t>, $_POST['</a:t>
            </a:r>
            <a:r>
              <a:rPr lang="en-US" sz="2000" dirty="0" err="1"/>
              <a:t>isbn</a:t>
            </a:r>
            <a:r>
              <a:rPr lang="en-US" sz="2000" dirty="0"/>
              <a:t>']);</a:t>
            </a:r>
          </a:p>
          <a:p>
            <a:pPr>
              <a:spcAft>
                <a:spcPts val="0"/>
              </a:spcAft>
            </a:pPr>
            <a:r>
              <a:rPr lang="en-US" sz="2000" dirty="0"/>
              <a:t>$statement-&gt;</a:t>
            </a:r>
            <a:r>
              <a:rPr lang="en-US" sz="2000" dirty="0" err="1"/>
              <a:t>bindValue</a:t>
            </a:r>
            <a:r>
              <a:rPr lang="en-US" sz="2000" dirty="0"/>
              <a:t>(</a:t>
            </a:r>
            <a:r>
              <a:rPr lang="en-US" sz="2000" b="1" dirty="0">
                <a:solidFill>
                  <a:srgbClr val="A82233"/>
                </a:solidFill>
              </a:rPr>
              <a:t>2</a:t>
            </a:r>
            <a:r>
              <a:rPr lang="en-US" sz="2000" dirty="0"/>
              <a:t>, $_POST['title']);</a:t>
            </a:r>
          </a:p>
          <a:p>
            <a:pPr>
              <a:spcAft>
                <a:spcPts val="0"/>
              </a:spcAft>
            </a:pPr>
            <a:r>
              <a:rPr lang="en-US" sz="2000" dirty="0"/>
              <a:t>$statement-&gt;</a:t>
            </a:r>
            <a:r>
              <a:rPr lang="en-US" sz="2000" dirty="0" err="1"/>
              <a:t>bindValue</a:t>
            </a:r>
            <a:r>
              <a:rPr lang="en-US" sz="2000" dirty="0"/>
              <a:t>(</a:t>
            </a:r>
            <a:r>
              <a:rPr lang="en-US" sz="2000" b="1" dirty="0">
                <a:solidFill>
                  <a:srgbClr val="A82233"/>
                </a:solidFill>
              </a:rPr>
              <a:t>3</a:t>
            </a:r>
            <a:r>
              <a:rPr lang="en-US" sz="2000" dirty="0"/>
              <a:t>, $_POST['year']);</a:t>
            </a:r>
          </a:p>
          <a:p>
            <a:pPr>
              <a:spcAft>
                <a:spcPts val="0"/>
              </a:spcAft>
            </a:pPr>
            <a:r>
              <a:rPr lang="en-US" sz="2000" dirty="0"/>
              <a:t>$statement-&gt;</a:t>
            </a:r>
            <a:r>
              <a:rPr lang="en-US" sz="2000" dirty="0" err="1"/>
              <a:t>bindValue</a:t>
            </a:r>
            <a:r>
              <a:rPr lang="en-US" sz="2000" dirty="0"/>
              <a:t>(</a:t>
            </a:r>
            <a:r>
              <a:rPr lang="en-US" sz="2000" b="1" dirty="0">
                <a:solidFill>
                  <a:srgbClr val="A82233"/>
                </a:solidFill>
              </a:rPr>
              <a:t>4</a:t>
            </a:r>
            <a:r>
              <a:rPr lang="en-US" sz="2000" dirty="0"/>
              <a:t>, $_POST['imprint']);</a:t>
            </a:r>
          </a:p>
          <a:p>
            <a:pPr>
              <a:spcAft>
                <a:spcPts val="0"/>
              </a:spcAft>
            </a:pPr>
            <a:r>
              <a:rPr lang="en-US" sz="2000" dirty="0"/>
              <a:t>$statement-&gt;</a:t>
            </a:r>
            <a:r>
              <a:rPr lang="en-US" sz="2000" dirty="0" err="1"/>
              <a:t>bindValue</a:t>
            </a:r>
            <a:r>
              <a:rPr lang="en-US" sz="2000" dirty="0" smtClean="0"/>
              <a:t>(</a:t>
            </a:r>
            <a:r>
              <a:rPr lang="en-US" sz="2000" b="1" dirty="0" smtClean="0">
                <a:solidFill>
                  <a:srgbClr val="A82233"/>
                </a:solidFill>
              </a:rPr>
              <a:t>5</a:t>
            </a:r>
            <a:r>
              <a:rPr lang="en-US" sz="2000" dirty="0" smtClean="0"/>
              <a:t>, </a:t>
            </a:r>
            <a:r>
              <a:rPr lang="en-US" sz="2000" dirty="0"/>
              <a:t>$_POST['status']);</a:t>
            </a:r>
          </a:p>
          <a:p>
            <a:pPr>
              <a:spcAft>
                <a:spcPts val="0"/>
              </a:spcAft>
            </a:pPr>
            <a:r>
              <a:rPr lang="en-US" sz="2000" dirty="0"/>
              <a:t>$statement-&gt;</a:t>
            </a:r>
            <a:r>
              <a:rPr lang="en-US" sz="2000" dirty="0" err="1"/>
              <a:t>bindValue</a:t>
            </a:r>
            <a:r>
              <a:rPr lang="en-US" sz="2000" dirty="0"/>
              <a:t>(</a:t>
            </a:r>
            <a:r>
              <a:rPr lang="en-US" sz="2000" b="1" dirty="0">
                <a:solidFill>
                  <a:srgbClr val="A82233"/>
                </a:solidFill>
              </a:rPr>
              <a:t>6</a:t>
            </a:r>
            <a:r>
              <a:rPr lang="en-US" sz="2000" dirty="0"/>
              <a:t>, $_POST['size']);</a:t>
            </a:r>
          </a:p>
          <a:p>
            <a:pPr>
              <a:spcAft>
                <a:spcPts val="0"/>
              </a:spcAft>
            </a:pPr>
            <a:r>
              <a:rPr lang="en-US" sz="2000" dirty="0"/>
              <a:t>$statement-&gt;</a:t>
            </a:r>
            <a:r>
              <a:rPr lang="en-US" sz="2000" dirty="0" err="1"/>
              <a:t>bindValue</a:t>
            </a:r>
            <a:r>
              <a:rPr lang="en-US" sz="2000" dirty="0"/>
              <a:t>(</a:t>
            </a:r>
            <a:r>
              <a:rPr lang="en-US" sz="2000" b="1" dirty="0">
                <a:solidFill>
                  <a:srgbClr val="A82233"/>
                </a:solidFill>
              </a:rPr>
              <a:t>7</a:t>
            </a:r>
            <a:r>
              <a:rPr lang="en-US" sz="2000" dirty="0"/>
              <a:t>, $_POST['</a:t>
            </a:r>
            <a:r>
              <a:rPr lang="en-US" sz="2000" dirty="0" err="1"/>
              <a:t>desc</a:t>
            </a:r>
            <a:r>
              <a:rPr lang="en-US" sz="2000" dirty="0"/>
              <a:t>']);</a:t>
            </a:r>
          </a:p>
          <a:p>
            <a:pPr>
              <a:spcAft>
                <a:spcPts val="0"/>
              </a:spcAft>
            </a:pPr>
            <a:r>
              <a:rPr lang="en-US" sz="2000" dirty="0"/>
              <a:t>$statement-&gt;execute();</a:t>
            </a:r>
            <a:endParaRPr lang="en-US" sz="2000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sz="1500" kern="1200" dirty="0" smtClean="0">
                <a:solidFill>
                  <a:schemeClr val="tx1"/>
                </a:solidFill>
                <a:effectLst/>
                <a:latin typeface="Rockwell" pitchFamily="18" charset="0"/>
                <a:ea typeface="+mn-ea"/>
                <a:cs typeface="+mn-cs"/>
              </a:rPr>
              <a:t>Working with </a:t>
            </a:r>
            <a:r>
              <a:rPr lang="en-US" sz="1500" kern="1200" dirty="0" smtClean="0">
                <a:solidFill>
                  <a:schemeClr val="tx1"/>
                </a:solidFill>
                <a:effectLst/>
                <a:latin typeface="Rockwell" pitchFamily="18" charset="0"/>
                <a:ea typeface="+mn-ea"/>
                <a:cs typeface="+mn-cs"/>
              </a:rPr>
              <a:t>Parameters </a:t>
            </a:r>
            <a:r>
              <a:rPr lang="mr-IN" sz="1500" kern="1200" dirty="0" smtClean="0">
                <a:solidFill>
                  <a:schemeClr val="tx1"/>
                </a:solidFill>
                <a:effectLst/>
                <a:latin typeface="Rockwell" pitchFamily="18" charset="0"/>
                <a:ea typeface="+mn-ea"/>
                <a:cs typeface="+mn-cs"/>
              </a:rPr>
              <a:t>–</a:t>
            </a:r>
            <a:r>
              <a:rPr lang="en-US" sz="1500" kern="1200" dirty="0" smtClean="0">
                <a:solidFill>
                  <a:schemeClr val="tx1"/>
                </a:solidFill>
                <a:effectLst/>
                <a:latin typeface="Rockwell" pitchFamily="18" charset="0"/>
                <a:ea typeface="+mn-ea"/>
                <a:cs typeface="+mn-cs"/>
              </a:rPr>
              <a:t> Technique 1 ? Placeholders</a:t>
            </a:r>
            <a:endParaRPr lang="en-US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8390739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0" dirty="0" smtClean="0"/>
              <a:t>Accessing </a:t>
            </a:r>
            <a:r>
              <a:rPr lang="en-US" b="0" dirty="0"/>
              <a:t>MySQL in PHP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646237"/>
            <a:ext cx="7474024" cy="4525963"/>
          </a:xfrm>
        </p:spPr>
        <p:txBody>
          <a:bodyPr>
            <a:noAutofit/>
          </a:bodyPr>
          <a:lstStyle/>
          <a:p>
            <a:pPr>
              <a:spcAft>
                <a:spcPts val="0"/>
              </a:spcAft>
            </a:pPr>
            <a:r>
              <a:rPr lang="en-US" sz="2000" dirty="0" smtClean="0"/>
              <a:t>/* can pass an array, to be used in order */</a:t>
            </a:r>
          </a:p>
          <a:p>
            <a:pPr>
              <a:spcAft>
                <a:spcPts val="0"/>
              </a:spcAft>
            </a:pPr>
            <a:endParaRPr lang="en-US" sz="2000" dirty="0"/>
          </a:p>
          <a:p>
            <a:pPr>
              <a:spcAft>
                <a:spcPts val="0"/>
              </a:spcAft>
            </a:pPr>
            <a:r>
              <a:rPr lang="en-US" sz="2000" dirty="0" smtClean="0"/>
              <a:t>$</a:t>
            </a:r>
            <a:r>
              <a:rPr lang="en-US" sz="2000" dirty="0" err="1"/>
              <a:t>sql</a:t>
            </a:r>
            <a:r>
              <a:rPr lang="en-US" sz="2000" dirty="0"/>
              <a:t> = "INSERT INTO books (ISBN10, Title, </a:t>
            </a:r>
            <a:r>
              <a:rPr lang="en-US" sz="2000" dirty="0" err="1"/>
              <a:t>CopyrightYear</a:t>
            </a:r>
            <a:r>
              <a:rPr lang="en-US" sz="2000" dirty="0"/>
              <a:t>, </a:t>
            </a:r>
            <a:r>
              <a:rPr lang="en-US" sz="2000" dirty="0" err="1"/>
              <a:t>ImprintId</a:t>
            </a:r>
            <a:r>
              <a:rPr lang="en-US" sz="2000" dirty="0"/>
              <a:t>,</a:t>
            </a:r>
          </a:p>
          <a:p>
            <a:pPr>
              <a:spcAft>
                <a:spcPts val="0"/>
              </a:spcAft>
            </a:pPr>
            <a:r>
              <a:rPr lang="en-US" sz="2000" dirty="0" err="1"/>
              <a:t>ProductionStatusId</a:t>
            </a:r>
            <a:r>
              <a:rPr lang="en-US" sz="2000" dirty="0"/>
              <a:t>, </a:t>
            </a:r>
            <a:r>
              <a:rPr lang="en-US" sz="2000" dirty="0" err="1"/>
              <a:t>TrimSize</a:t>
            </a:r>
            <a:r>
              <a:rPr lang="en-US" sz="2000" dirty="0"/>
              <a:t>, Description) VALUES (</a:t>
            </a:r>
            <a:r>
              <a:rPr lang="en-US" sz="2000" b="1" dirty="0">
                <a:solidFill>
                  <a:schemeClr val="accent2"/>
                </a:solidFill>
              </a:rPr>
              <a:t>?,?,?,?,</a:t>
            </a:r>
          </a:p>
          <a:p>
            <a:pPr>
              <a:spcAft>
                <a:spcPts val="0"/>
              </a:spcAft>
            </a:pPr>
            <a:r>
              <a:rPr lang="mr-IN" sz="2000" b="1" dirty="0">
                <a:solidFill>
                  <a:schemeClr val="accent2"/>
                </a:solidFill>
              </a:rPr>
              <a:t>?,?,?</a:t>
            </a:r>
            <a:r>
              <a:rPr lang="mr-IN" sz="2000" dirty="0"/>
              <a:t>)";</a:t>
            </a:r>
          </a:p>
          <a:p>
            <a:pPr>
              <a:spcAft>
                <a:spcPts val="0"/>
              </a:spcAft>
            </a:pPr>
            <a:r>
              <a:rPr lang="en-US" sz="2000" dirty="0"/>
              <a:t>$statement = $</a:t>
            </a:r>
            <a:r>
              <a:rPr lang="en-US" sz="2000" dirty="0" err="1"/>
              <a:t>pdo</a:t>
            </a:r>
            <a:r>
              <a:rPr lang="en-US" sz="2000" dirty="0"/>
              <a:t>-&gt;prepare($</a:t>
            </a:r>
            <a:r>
              <a:rPr lang="en-US" sz="2000" dirty="0" err="1"/>
              <a:t>sql</a:t>
            </a:r>
            <a:r>
              <a:rPr lang="en-US" sz="2000" dirty="0"/>
              <a:t>);</a:t>
            </a:r>
          </a:p>
          <a:p>
            <a:pPr>
              <a:spcAft>
                <a:spcPts val="0"/>
              </a:spcAft>
            </a:pPr>
            <a:r>
              <a:rPr lang="en-US" sz="2000" dirty="0"/>
              <a:t>$statement-</a:t>
            </a:r>
            <a:r>
              <a:rPr lang="en-US" sz="2000" dirty="0" smtClean="0"/>
              <a:t>&gt;execute array(</a:t>
            </a:r>
            <a:r>
              <a:rPr lang="en-US" sz="2000" b="1" dirty="0" smtClean="0">
                <a:solidFill>
                  <a:srgbClr val="A82233"/>
                </a:solidFill>
              </a:rPr>
              <a:t>array(</a:t>
            </a:r>
            <a:r>
              <a:rPr lang="en-US" sz="2000" dirty="0" smtClean="0"/>
              <a:t>$</a:t>
            </a:r>
            <a:r>
              <a:rPr lang="en-US" sz="2000" dirty="0"/>
              <a:t>_POST['</a:t>
            </a:r>
            <a:r>
              <a:rPr lang="en-US" sz="2000" dirty="0" err="1"/>
              <a:t>isbn</a:t>
            </a:r>
            <a:r>
              <a:rPr lang="en-US" sz="2000" dirty="0"/>
              <a:t>'</a:t>
            </a:r>
            <a:r>
              <a:rPr lang="en-US" sz="2000" dirty="0" smtClean="0"/>
              <a:t>], $</a:t>
            </a:r>
            <a:r>
              <a:rPr lang="en-US" sz="2000" dirty="0"/>
              <a:t>_POST['title'</a:t>
            </a:r>
            <a:r>
              <a:rPr lang="en-US" sz="2000" dirty="0" smtClean="0"/>
              <a:t>],$</a:t>
            </a:r>
            <a:r>
              <a:rPr lang="en-US" sz="2000" dirty="0"/>
              <a:t>_POST['year'</a:t>
            </a:r>
            <a:r>
              <a:rPr lang="en-US" sz="2000" dirty="0" smtClean="0"/>
              <a:t>], $</a:t>
            </a:r>
            <a:r>
              <a:rPr lang="en-US" sz="2000" dirty="0"/>
              <a:t>_POST['imprint'</a:t>
            </a:r>
            <a:r>
              <a:rPr lang="en-US" sz="2000" dirty="0" smtClean="0"/>
              <a:t>], $</a:t>
            </a:r>
            <a:r>
              <a:rPr lang="en-US" sz="2000" dirty="0"/>
              <a:t>_POST['status'</a:t>
            </a:r>
            <a:r>
              <a:rPr lang="en-US" sz="2000" dirty="0" smtClean="0"/>
              <a:t>], $</a:t>
            </a:r>
            <a:r>
              <a:rPr lang="en-US" sz="2000" dirty="0"/>
              <a:t>_POST['size'</a:t>
            </a:r>
            <a:r>
              <a:rPr lang="en-US" sz="2000" dirty="0" smtClean="0"/>
              <a:t>],$</a:t>
            </a:r>
            <a:r>
              <a:rPr lang="en-US" sz="2000" dirty="0"/>
              <a:t>_POST['</a:t>
            </a:r>
            <a:r>
              <a:rPr lang="en-US" sz="2000" dirty="0" err="1"/>
              <a:t>desc</a:t>
            </a:r>
            <a:r>
              <a:rPr lang="en-US" sz="2000" dirty="0"/>
              <a:t>']</a:t>
            </a:r>
            <a:r>
              <a:rPr lang="en-US" sz="2000" b="1" dirty="0" smtClean="0">
                <a:solidFill>
                  <a:srgbClr val="A82233"/>
                </a:solidFill>
              </a:rPr>
              <a:t>)</a:t>
            </a:r>
            <a:r>
              <a:rPr lang="en-US" sz="2000" dirty="0" smtClean="0"/>
              <a:t>);</a:t>
            </a:r>
            <a:endParaRPr lang="en-US" sz="2000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sz="1500" kern="1200" dirty="0" smtClean="0">
                <a:solidFill>
                  <a:schemeClr val="tx1"/>
                </a:solidFill>
                <a:effectLst/>
                <a:latin typeface="Rockwell" pitchFamily="18" charset="0"/>
                <a:ea typeface="+mn-ea"/>
                <a:cs typeface="+mn-cs"/>
              </a:rPr>
              <a:t>Working with </a:t>
            </a:r>
            <a:r>
              <a:rPr lang="en-US" sz="1500" kern="1200" dirty="0" smtClean="0">
                <a:solidFill>
                  <a:schemeClr val="tx1"/>
                </a:solidFill>
                <a:effectLst/>
                <a:latin typeface="Rockwell" pitchFamily="18" charset="0"/>
                <a:ea typeface="+mn-ea"/>
                <a:cs typeface="+mn-cs"/>
              </a:rPr>
              <a:t>Parameters </a:t>
            </a:r>
            <a:r>
              <a:rPr lang="mr-IN" sz="1500" kern="1200" dirty="0" smtClean="0">
                <a:solidFill>
                  <a:schemeClr val="tx1"/>
                </a:solidFill>
                <a:effectLst/>
                <a:latin typeface="Rockwell" pitchFamily="18" charset="0"/>
                <a:ea typeface="+mn-ea"/>
                <a:cs typeface="+mn-cs"/>
              </a:rPr>
              <a:t>–</a:t>
            </a:r>
            <a:r>
              <a:rPr lang="en-US" sz="1500" kern="1200" dirty="0" smtClean="0">
                <a:solidFill>
                  <a:schemeClr val="tx1"/>
                </a:solidFill>
                <a:effectLst/>
                <a:latin typeface="Rockwell" pitchFamily="18" charset="0"/>
                <a:ea typeface="+mn-ea"/>
                <a:cs typeface="+mn-cs"/>
              </a:rPr>
              <a:t> Technique 1 ? Placeholders </a:t>
            </a:r>
            <a:r>
              <a:rPr lang="en-US" sz="1500" i="1" kern="1200" dirty="0" smtClean="0">
                <a:solidFill>
                  <a:schemeClr val="tx1"/>
                </a:solidFill>
                <a:effectLst/>
              </a:rPr>
              <a:t>with Array</a:t>
            </a:r>
            <a:endParaRPr lang="en-US" i="1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10602019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0" dirty="0" smtClean="0"/>
              <a:t>Accessing </a:t>
            </a:r>
            <a:r>
              <a:rPr lang="en-US" b="0" dirty="0"/>
              <a:t>MySQL in PHP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646237"/>
            <a:ext cx="7474024" cy="4525963"/>
          </a:xfrm>
        </p:spPr>
        <p:txBody>
          <a:bodyPr>
            <a:noAutofit/>
          </a:bodyPr>
          <a:lstStyle/>
          <a:p>
            <a:pPr>
              <a:spcAft>
                <a:spcPts val="0"/>
              </a:spcAft>
            </a:pPr>
            <a:r>
              <a:rPr lang="en-US" sz="2000" dirty="0" smtClean="0"/>
              <a:t>$</a:t>
            </a:r>
            <a:r>
              <a:rPr lang="en-US" sz="2000" dirty="0" err="1"/>
              <a:t>sql</a:t>
            </a:r>
            <a:r>
              <a:rPr lang="en-US" sz="2000" dirty="0"/>
              <a:t> = "INSERT INTO books (ISBN10, Title, </a:t>
            </a:r>
            <a:r>
              <a:rPr lang="en-US" sz="2000" dirty="0" err="1"/>
              <a:t>CopyrightYear</a:t>
            </a:r>
            <a:r>
              <a:rPr lang="en-US" sz="2000" dirty="0"/>
              <a:t>, </a:t>
            </a:r>
            <a:r>
              <a:rPr lang="en-US" sz="2000" dirty="0" err="1"/>
              <a:t>ImprintId</a:t>
            </a:r>
            <a:r>
              <a:rPr lang="en-US" sz="2000" dirty="0"/>
              <a:t>,</a:t>
            </a:r>
          </a:p>
          <a:p>
            <a:pPr>
              <a:spcAft>
                <a:spcPts val="0"/>
              </a:spcAft>
            </a:pPr>
            <a:r>
              <a:rPr lang="en-US" sz="2000" dirty="0" err="1"/>
              <a:t>ProductionStatusId</a:t>
            </a:r>
            <a:r>
              <a:rPr lang="en-US" sz="2000" dirty="0"/>
              <a:t>, </a:t>
            </a:r>
            <a:r>
              <a:rPr lang="en-US" sz="2000" dirty="0" err="1"/>
              <a:t>TrimSize</a:t>
            </a:r>
            <a:r>
              <a:rPr lang="en-US" sz="2000" dirty="0"/>
              <a:t>, Description) VALUES (:</a:t>
            </a:r>
            <a:r>
              <a:rPr lang="en-US" sz="2000" dirty="0" err="1"/>
              <a:t>isbn</a:t>
            </a:r>
            <a:r>
              <a:rPr lang="en-US" sz="2000" dirty="0"/>
              <a:t>,</a:t>
            </a:r>
          </a:p>
          <a:p>
            <a:pPr>
              <a:spcAft>
                <a:spcPts val="0"/>
              </a:spcAft>
            </a:pPr>
            <a:r>
              <a:rPr lang="en-US" sz="2000" dirty="0"/>
              <a:t>:title, :year, :imprint, :status, :size, :</a:t>
            </a:r>
            <a:r>
              <a:rPr lang="en-US" sz="2000" dirty="0" err="1"/>
              <a:t>desc</a:t>
            </a:r>
            <a:r>
              <a:rPr lang="en-US" sz="2000" dirty="0"/>
              <a:t>) ";</a:t>
            </a:r>
          </a:p>
          <a:p>
            <a:pPr>
              <a:spcAft>
                <a:spcPts val="0"/>
              </a:spcAft>
            </a:pPr>
            <a:r>
              <a:rPr lang="en-US" sz="2000" dirty="0"/>
              <a:t>$statement = $</a:t>
            </a:r>
            <a:r>
              <a:rPr lang="en-US" sz="2000" dirty="0" err="1"/>
              <a:t>pdo</a:t>
            </a:r>
            <a:r>
              <a:rPr lang="en-US" sz="2000" dirty="0"/>
              <a:t>-&gt;prepare($</a:t>
            </a:r>
            <a:r>
              <a:rPr lang="en-US" sz="2000" dirty="0" err="1"/>
              <a:t>sql</a:t>
            </a:r>
            <a:r>
              <a:rPr lang="en-US" sz="2000" dirty="0"/>
              <a:t>);</a:t>
            </a:r>
          </a:p>
          <a:p>
            <a:pPr>
              <a:spcAft>
                <a:spcPts val="0"/>
              </a:spcAft>
            </a:pPr>
            <a:r>
              <a:rPr lang="en-US" sz="2000" dirty="0"/>
              <a:t>$statement-&gt;</a:t>
            </a:r>
            <a:r>
              <a:rPr lang="en-US" sz="2000" dirty="0" err="1"/>
              <a:t>bindValue</a:t>
            </a:r>
            <a:r>
              <a:rPr lang="en-US" sz="2000" dirty="0"/>
              <a:t>(':</a:t>
            </a:r>
            <a:r>
              <a:rPr lang="en-US" sz="2000" dirty="0" err="1"/>
              <a:t>isbn</a:t>
            </a:r>
            <a:r>
              <a:rPr lang="en-US" sz="2000" dirty="0"/>
              <a:t>', $_POST['</a:t>
            </a:r>
            <a:r>
              <a:rPr lang="en-US" sz="2000" dirty="0" err="1"/>
              <a:t>isbn</a:t>
            </a:r>
            <a:r>
              <a:rPr lang="en-US" sz="2000" dirty="0"/>
              <a:t>']);</a:t>
            </a:r>
          </a:p>
          <a:p>
            <a:pPr>
              <a:spcAft>
                <a:spcPts val="0"/>
              </a:spcAft>
            </a:pPr>
            <a:r>
              <a:rPr lang="en-US" sz="2000" dirty="0"/>
              <a:t>$statement-&gt;</a:t>
            </a:r>
            <a:r>
              <a:rPr lang="en-US" sz="2000" dirty="0" err="1"/>
              <a:t>bindValue</a:t>
            </a:r>
            <a:r>
              <a:rPr lang="en-US" sz="2000" dirty="0"/>
              <a:t>(':title', $_POST['title']);</a:t>
            </a:r>
          </a:p>
          <a:p>
            <a:pPr>
              <a:spcAft>
                <a:spcPts val="0"/>
              </a:spcAft>
            </a:pPr>
            <a:r>
              <a:rPr lang="en-US" sz="2000" dirty="0"/>
              <a:t>$statement-&gt;</a:t>
            </a:r>
            <a:r>
              <a:rPr lang="en-US" sz="2000" dirty="0" err="1"/>
              <a:t>bindValue</a:t>
            </a:r>
            <a:r>
              <a:rPr lang="en-US" sz="2000" dirty="0"/>
              <a:t>(':year', $_POST['year']);</a:t>
            </a:r>
          </a:p>
          <a:p>
            <a:pPr>
              <a:spcAft>
                <a:spcPts val="0"/>
              </a:spcAft>
            </a:pPr>
            <a:r>
              <a:rPr lang="en-US" sz="2000" dirty="0"/>
              <a:t>$statement-&gt;</a:t>
            </a:r>
            <a:r>
              <a:rPr lang="en-US" sz="2000" dirty="0" err="1"/>
              <a:t>bindValue</a:t>
            </a:r>
            <a:r>
              <a:rPr lang="en-US" sz="2000" dirty="0"/>
              <a:t>(':imprint', $_POST['imprint']);</a:t>
            </a:r>
          </a:p>
          <a:p>
            <a:pPr>
              <a:spcAft>
                <a:spcPts val="0"/>
              </a:spcAft>
            </a:pPr>
            <a:r>
              <a:rPr lang="en-US" sz="2000" dirty="0"/>
              <a:t>$statement-&gt;</a:t>
            </a:r>
            <a:r>
              <a:rPr lang="en-US" sz="2000" dirty="0" err="1"/>
              <a:t>bindValue</a:t>
            </a:r>
            <a:r>
              <a:rPr lang="en-US" sz="2000" dirty="0"/>
              <a:t>(':status', $_POST['status']);</a:t>
            </a:r>
          </a:p>
          <a:p>
            <a:pPr>
              <a:spcAft>
                <a:spcPts val="0"/>
              </a:spcAft>
            </a:pPr>
            <a:r>
              <a:rPr lang="en-US" sz="2000" dirty="0"/>
              <a:t>$statement-&gt;</a:t>
            </a:r>
            <a:r>
              <a:rPr lang="en-US" sz="2000" dirty="0" err="1"/>
              <a:t>bindValue</a:t>
            </a:r>
            <a:r>
              <a:rPr lang="en-US" sz="2000" dirty="0"/>
              <a:t>(':size', $_POST['size']);</a:t>
            </a:r>
          </a:p>
          <a:p>
            <a:pPr>
              <a:spcAft>
                <a:spcPts val="0"/>
              </a:spcAft>
            </a:pPr>
            <a:r>
              <a:rPr lang="en-US" sz="2000" dirty="0"/>
              <a:t>$statement-&gt;</a:t>
            </a:r>
            <a:r>
              <a:rPr lang="en-US" sz="2000" dirty="0" err="1"/>
              <a:t>bindValue</a:t>
            </a:r>
            <a:r>
              <a:rPr lang="en-US" sz="2000" dirty="0"/>
              <a:t>(':</a:t>
            </a:r>
            <a:r>
              <a:rPr lang="en-US" sz="2000" dirty="0" err="1"/>
              <a:t>desc</a:t>
            </a:r>
            <a:r>
              <a:rPr lang="en-US" sz="2000" dirty="0"/>
              <a:t>', $_POST['</a:t>
            </a:r>
            <a:r>
              <a:rPr lang="en-US" sz="2000" dirty="0" err="1"/>
              <a:t>desc</a:t>
            </a:r>
            <a:r>
              <a:rPr lang="en-US" sz="2000" dirty="0"/>
              <a:t>']);</a:t>
            </a:r>
          </a:p>
          <a:p>
            <a:pPr>
              <a:spcAft>
                <a:spcPts val="0"/>
              </a:spcAft>
            </a:pPr>
            <a:r>
              <a:rPr lang="en-US" sz="2000" dirty="0"/>
              <a:t>$statement-&gt;execute();</a:t>
            </a:r>
            <a:endParaRPr lang="en-US" sz="2000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1500" kern="1200" dirty="0" smtClean="0">
                <a:solidFill>
                  <a:schemeClr val="tx1"/>
                </a:solidFill>
                <a:effectLst/>
                <a:latin typeface="Rockwell" pitchFamily="18" charset="0"/>
                <a:ea typeface="+mn-ea"/>
                <a:cs typeface="+mn-cs"/>
              </a:rPr>
              <a:t>Working with </a:t>
            </a:r>
            <a:r>
              <a:rPr lang="en-US" sz="1500" kern="1200" dirty="0" smtClean="0">
                <a:solidFill>
                  <a:schemeClr val="tx1"/>
                </a:solidFill>
                <a:effectLst/>
                <a:latin typeface="Rockwell" pitchFamily="18" charset="0"/>
                <a:ea typeface="+mn-ea"/>
                <a:cs typeface="+mn-cs"/>
              </a:rPr>
              <a:t>Parameters </a:t>
            </a:r>
            <a:r>
              <a:rPr lang="mr-IN" sz="1500" kern="1200" dirty="0" smtClean="0">
                <a:solidFill>
                  <a:schemeClr val="tx1"/>
                </a:solidFill>
                <a:effectLst/>
                <a:latin typeface="Rockwell" pitchFamily="18" charset="0"/>
                <a:ea typeface="+mn-ea"/>
                <a:cs typeface="+mn-cs"/>
              </a:rPr>
              <a:t>–</a:t>
            </a:r>
            <a:r>
              <a:rPr lang="en-US" sz="1500" kern="1200" dirty="0" smtClean="0">
                <a:solidFill>
                  <a:schemeClr val="tx1"/>
                </a:solidFill>
                <a:effectLst/>
                <a:latin typeface="Rockwell" pitchFamily="18" charset="0"/>
                <a:ea typeface="+mn-ea"/>
                <a:cs typeface="+mn-cs"/>
              </a:rPr>
              <a:t> </a:t>
            </a:r>
            <a:r>
              <a:rPr lang="en-US" sz="1600" dirty="0" smtClean="0"/>
              <a:t> Technique </a:t>
            </a:r>
            <a:r>
              <a:rPr lang="en-US" sz="1600" dirty="0"/>
              <a:t>2 - named parameters </a:t>
            </a:r>
            <a:endParaRPr lang="en-US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03558246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0" dirty="0" smtClean="0"/>
              <a:t>Accessing </a:t>
            </a:r>
            <a:r>
              <a:rPr lang="en-US" b="0" dirty="0"/>
              <a:t>MySQL in PHP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646237"/>
            <a:ext cx="7474024" cy="4525963"/>
          </a:xfrm>
        </p:spPr>
        <p:txBody>
          <a:bodyPr>
            <a:noAutofit/>
          </a:bodyPr>
          <a:lstStyle/>
          <a:p>
            <a:pPr>
              <a:spcAft>
                <a:spcPts val="0"/>
              </a:spcAft>
            </a:pPr>
            <a:r>
              <a:rPr lang="en-US" sz="2000" dirty="0" smtClean="0"/>
              <a:t>$</a:t>
            </a:r>
            <a:r>
              <a:rPr lang="en-US" sz="2000" dirty="0" err="1"/>
              <a:t>sql</a:t>
            </a:r>
            <a:r>
              <a:rPr lang="en-US" sz="2000" dirty="0"/>
              <a:t> = "INSERT INTO books (ISBN10, Title, </a:t>
            </a:r>
            <a:r>
              <a:rPr lang="en-US" sz="2000" dirty="0" err="1"/>
              <a:t>CopyrightYear</a:t>
            </a:r>
            <a:r>
              <a:rPr lang="en-US" sz="2000" dirty="0"/>
              <a:t>, </a:t>
            </a:r>
            <a:r>
              <a:rPr lang="en-US" sz="2000" dirty="0" err="1"/>
              <a:t>ImprintId</a:t>
            </a:r>
            <a:r>
              <a:rPr lang="en-US" sz="2000" dirty="0"/>
              <a:t>,</a:t>
            </a:r>
          </a:p>
          <a:p>
            <a:pPr>
              <a:spcAft>
                <a:spcPts val="0"/>
              </a:spcAft>
            </a:pPr>
            <a:r>
              <a:rPr lang="en-US" sz="2000" dirty="0" err="1"/>
              <a:t>ProductionStatusId</a:t>
            </a:r>
            <a:r>
              <a:rPr lang="en-US" sz="2000" dirty="0"/>
              <a:t>, </a:t>
            </a:r>
            <a:r>
              <a:rPr lang="en-US" sz="2000" dirty="0" err="1"/>
              <a:t>TrimSize</a:t>
            </a:r>
            <a:r>
              <a:rPr lang="en-US" sz="2000" dirty="0"/>
              <a:t>, Description) VALUES (:</a:t>
            </a:r>
            <a:r>
              <a:rPr lang="en-US" sz="2000" dirty="0" err="1"/>
              <a:t>isbn</a:t>
            </a:r>
            <a:r>
              <a:rPr lang="en-US" sz="2000" dirty="0"/>
              <a:t>,</a:t>
            </a:r>
          </a:p>
          <a:p>
            <a:pPr>
              <a:spcAft>
                <a:spcPts val="0"/>
              </a:spcAft>
            </a:pPr>
            <a:r>
              <a:rPr lang="en-US" sz="2000" dirty="0"/>
              <a:t>:title, :year, :imprint, :status, :size, :</a:t>
            </a:r>
            <a:r>
              <a:rPr lang="en-US" sz="2000" dirty="0" err="1"/>
              <a:t>desc</a:t>
            </a:r>
            <a:r>
              <a:rPr lang="en-US" sz="2000" dirty="0"/>
              <a:t>) ";</a:t>
            </a:r>
          </a:p>
          <a:p>
            <a:pPr>
              <a:spcAft>
                <a:spcPts val="0"/>
              </a:spcAft>
            </a:pPr>
            <a:r>
              <a:rPr lang="en-US" sz="2000" dirty="0"/>
              <a:t>$statement = $</a:t>
            </a:r>
            <a:r>
              <a:rPr lang="en-US" sz="2000" dirty="0" err="1"/>
              <a:t>pdo</a:t>
            </a:r>
            <a:r>
              <a:rPr lang="en-US" sz="2000" dirty="0"/>
              <a:t>-&gt;prepare($</a:t>
            </a:r>
            <a:r>
              <a:rPr lang="en-US" sz="2000" dirty="0" err="1"/>
              <a:t>sql</a:t>
            </a:r>
            <a:r>
              <a:rPr lang="en-US" sz="2000" dirty="0"/>
              <a:t>);</a:t>
            </a:r>
          </a:p>
          <a:p>
            <a:pPr>
              <a:spcAft>
                <a:spcPts val="0"/>
              </a:spcAft>
            </a:pPr>
            <a:r>
              <a:rPr lang="en-US" sz="2000" dirty="0"/>
              <a:t>$statement-</a:t>
            </a:r>
            <a:r>
              <a:rPr lang="en-US" sz="2000" dirty="0" smtClean="0"/>
              <a:t>&gt;execute(array('</a:t>
            </a:r>
            <a:r>
              <a:rPr lang="en-US" sz="2000" dirty="0"/>
              <a:t>:</a:t>
            </a:r>
            <a:r>
              <a:rPr lang="en-US" sz="2000" dirty="0" err="1"/>
              <a:t>isbn</a:t>
            </a:r>
            <a:r>
              <a:rPr lang="en-US" sz="2000" dirty="0" smtClean="0"/>
              <a:t>' =&gt; </a:t>
            </a:r>
            <a:r>
              <a:rPr lang="en-US" sz="2000" dirty="0"/>
              <a:t>$_POST['</a:t>
            </a:r>
            <a:r>
              <a:rPr lang="en-US" sz="2000" dirty="0" err="1"/>
              <a:t>isbn</a:t>
            </a:r>
            <a:r>
              <a:rPr lang="en-US" sz="2000" dirty="0"/>
              <a:t>'</a:t>
            </a:r>
            <a:r>
              <a:rPr lang="en-US" sz="2000" dirty="0" smtClean="0"/>
              <a:t>],</a:t>
            </a:r>
            <a:endParaRPr lang="en-US" sz="2000" dirty="0"/>
          </a:p>
          <a:p>
            <a:pPr>
              <a:spcAft>
                <a:spcPts val="0"/>
              </a:spcAft>
            </a:pPr>
            <a:r>
              <a:rPr lang="en-US" sz="2000" dirty="0"/>
              <a:t>	</a:t>
            </a:r>
            <a:r>
              <a:rPr lang="en-US" sz="2000" dirty="0" smtClean="0"/>
              <a:t>		'</a:t>
            </a:r>
            <a:r>
              <a:rPr lang="en-US" sz="2000" dirty="0"/>
              <a:t>:title</a:t>
            </a:r>
            <a:r>
              <a:rPr lang="en-US" sz="2000" dirty="0" smtClean="0"/>
              <a:t>'</a:t>
            </a:r>
            <a:r>
              <a:rPr lang="en-US" sz="2000" dirty="0"/>
              <a:t>=&gt; </a:t>
            </a:r>
            <a:r>
              <a:rPr lang="en-US" sz="2000" dirty="0" smtClean="0"/>
              <a:t>$</a:t>
            </a:r>
            <a:r>
              <a:rPr lang="en-US" sz="2000" dirty="0"/>
              <a:t>_POST['title'</a:t>
            </a:r>
            <a:r>
              <a:rPr lang="en-US" sz="2000" dirty="0" smtClean="0"/>
              <a:t>],</a:t>
            </a:r>
            <a:endParaRPr lang="en-US" sz="2000" dirty="0"/>
          </a:p>
          <a:p>
            <a:pPr>
              <a:spcAft>
                <a:spcPts val="0"/>
              </a:spcAft>
            </a:pPr>
            <a:r>
              <a:rPr lang="en-US" sz="2000" dirty="0" smtClean="0"/>
              <a:t>			'</a:t>
            </a:r>
            <a:r>
              <a:rPr lang="en-US" sz="2000" dirty="0"/>
              <a:t>:year</a:t>
            </a:r>
            <a:r>
              <a:rPr lang="en-US" sz="2000" dirty="0" smtClean="0"/>
              <a:t>'</a:t>
            </a:r>
            <a:r>
              <a:rPr lang="en-US" sz="2000" dirty="0"/>
              <a:t>=&gt; </a:t>
            </a:r>
            <a:r>
              <a:rPr lang="en-US" sz="2000" dirty="0" smtClean="0"/>
              <a:t>$</a:t>
            </a:r>
            <a:r>
              <a:rPr lang="en-US" sz="2000" dirty="0"/>
              <a:t>_POST['year'</a:t>
            </a:r>
            <a:r>
              <a:rPr lang="en-US" sz="2000" dirty="0" smtClean="0"/>
              <a:t>],</a:t>
            </a:r>
            <a:endParaRPr lang="en-US" sz="2000" dirty="0"/>
          </a:p>
          <a:p>
            <a:pPr>
              <a:spcAft>
                <a:spcPts val="0"/>
              </a:spcAft>
            </a:pPr>
            <a:r>
              <a:rPr lang="en-US" sz="2000" dirty="0" smtClean="0"/>
              <a:t>			'</a:t>
            </a:r>
            <a:r>
              <a:rPr lang="en-US" sz="2000" dirty="0"/>
              <a:t>:imprint</a:t>
            </a:r>
            <a:r>
              <a:rPr lang="en-US" sz="2000" dirty="0" smtClean="0"/>
              <a:t>'</a:t>
            </a:r>
            <a:r>
              <a:rPr lang="en-US" sz="2000" dirty="0"/>
              <a:t>=&gt; </a:t>
            </a:r>
            <a:r>
              <a:rPr lang="en-US" sz="2000" dirty="0" smtClean="0"/>
              <a:t> </a:t>
            </a:r>
            <a:r>
              <a:rPr lang="en-US" sz="2000" dirty="0"/>
              <a:t>$_POST['imprint'</a:t>
            </a:r>
            <a:r>
              <a:rPr lang="en-US" sz="2000" dirty="0" smtClean="0"/>
              <a:t>],</a:t>
            </a:r>
            <a:endParaRPr lang="en-US" sz="2000" dirty="0"/>
          </a:p>
          <a:p>
            <a:pPr>
              <a:spcAft>
                <a:spcPts val="0"/>
              </a:spcAft>
            </a:pPr>
            <a:r>
              <a:rPr lang="en-US" sz="2000" dirty="0" smtClean="0"/>
              <a:t>			'</a:t>
            </a:r>
            <a:r>
              <a:rPr lang="en-US" sz="2000" dirty="0"/>
              <a:t>:status</a:t>
            </a:r>
            <a:r>
              <a:rPr lang="en-US" sz="2000" dirty="0" smtClean="0"/>
              <a:t>'</a:t>
            </a:r>
            <a:r>
              <a:rPr lang="en-US" sz="2000" dirty="0"/>
              <a:t>=&gt; </a:t>
            </a:r>
            <a:r>
              <a:rPr lang="en-US" sz="2000" dirty="0" smtClean="0"/>
              <a:t>$</a:t>
            </a:r>
            <a:r>
              <a:rPr lang="en-US" sz="2000" dirty="0"/>
              <a:t>_POST['status'</a:t>
            </a:r>
            <a:r>
              <a:rPr lang="en-US" sz="2000" dirty="0" smtClean="0"/>
              <a:t>],</a:t>
            </a:r>
            <a:endParaRPr lang="en-US" sz="2000" dirty="0"/>
          </a:p>
          <a:p>
            <a:pPr>
              <a:spcAft>
                <a:spcPts val="0"/>
              </a:spcAft>
            </a:pPr>
            <a:r>
              <a:rPr lang="en-US" sz="2000" dirty="0" smtClean="0"/>
              <a:t>			'</a:t>
            </a:r>
            <a:r>
              <a:rPr lang="en-US" sz="2000" dirty="0"/>
              <a:t>:size</a:t>
            </a:r>
            <a:r>
              <a:rPr lang="en-US" sz="2000" dirty="0" smtClean="0"/>
              <a:t>'</a:t>
            </a:r>
            <a:r>
              <a:rPr lang="en-US" sz="2000" dirty="0"/>
              <a:t>=&gt; </a:t>
            </a:r>
            <a:r>
              <a:rPr lang="en-US" sz="2000" dirty="0" smtClean="0"/>
              <a:t>$</a:t>
            </a:r>
            <a:r>
              <a:rPr lang="en-US" sz="2000" dirty="0"/>
              <a:t>_POST['size'</a:t>
            </a:r>
            <a:r>
              <a:rPr lang="en-US" sz="2000" dirty="0" smtClean="0"/>
              <a:t>]</a:t>
            </a:r>
            <a:endParaRPr lang="en-US" sz="2000" dirty="0"/>
          </a:p>
          <a:p>
            <a:pPr>
              <a:spcAft>
                <a:spcPts val="0"/>
              </a:spcAft>
            </a:pPr>
            <a:r>
              <a:rPr lang="en-US" sz="2000" dirty="0" smtClean="0"/>
              <a:t>			'</a:t>
            </a:r>
            <a:r>
              <a:rPr lang="en-US" sz="2000" dirty="0"/>
              <a:t>:</a:t>
            </a:r>
            <a:r>
              <a:rPr lang="en-US" sz="2000" dirty="0" err="1"/>
              <a:t>desc</a:t>
            </a:r>
            <a:r>
              <a:rPr lang="en-US" sz="2000" dirty="0" smtClean="0"/>
              <a:t>'=&gt; </a:t>
            </a:r>
            <a:r>
              <a:rPr lang="en-US" sz="2000" dirty="0"/>
              <a:t>$_POST['</a:t>
            </a:r>
            <a:r>
              <a:rPr lang="en-US" sz="2000" dirty="0" err="1"/>
              <a:t>desc</a:t>
            </a:r>
            <a:r>
              <a:rPr lang="en-US" sz="2000" dirty="0"/>
              <a:t>'</a:t>
            </a:r>
            <a:r>
              <a:rPr lang="en-US" sz="2000" dirty="0" smtClean="0"/>
              <a:t>]));</a:t>
            </a:r>
            <a:endParaRPr lang="en-US" sz="2000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1500" kern="1200" dirty="0" smtClean="0">
                <a:solidFill>
                  <a:schemeClr val="tx1"/>
                </a:solidFill>
                <a:effectLst/>
                <a:latin typeface="Rockwell" pitchFamily="18" charset="0"/>
                <a:ea typeface="+mn-ea"/>
                <a:cs typeface="+mn-cs"/>
              </a:rPr>
              <a:t>Working with </a:t>
            </a:r>
            <a:r>
              <a:rPr lang="en-US" sz="1500" kern="1200" dirty="0" smtClean="0">
                <a:solidFill>
                  <a:schemeClr val="tx1"/>
                </a:solidFill>
                <a:effectLst/>
                <a:latin typeface="Rockwell" pitchFamily="18" charset="0"/>
                <a:ea typeface="+mn-ea"/>
                <a:cs typeface="+mn-cs"/>
              </a:rPr>
              <a:t>Parameters </a:t>
            </a:r>
            <a:r>
              <a:rPr lang="mr-IN" sz="1500" kern="1200" dirty="0" smtClean="0">
                <a:solidFill>
                  <a:schemeClr val="tx1"/>
                </a:solidFill>
                <a:effectLst/>
                <a:latin typeface="Rockwell" pitchFamily="18" charset="0"/>
                <a:ea typeface="+mn-ea"/>
                <a:cs typeface="+mn-cs"/>
              </a:rPr>
              <a:t>–</a:t>
            </a:r>
            <a:r>
              <a:rPr lang="en-US" sz="1500" kern="1200" dirty="0" smtClean="0">
                <a:solidFill>
                  <a:schemeClr val="tx1"/>
                </a:solidFill>
                <a:effectLst/>
                <a:latin typeface="Rockwell" pitchFamily="18" charset="0"/>
                <a:ea typeface="+mn-ea"/>
                <a:cs typeface="+mn-cs"/>
              </a:rPr>
              <a:t> </a:t>
            </a:r>
            <a:r>
              <a:rPr lang="en-US" sz="1600" dirty="0" smtClean="0"/>
              <a:t> Technique </a:t>
            </a:r>
            <a:r>
              <a:rPr lang="en-US" sz="1600" dirty="0"/>
              <a:t>2 - named parameters </a:t>
            </a:r>
            <a:r>
              <a:rPr lang="en-US" sz="1600" i="1" dirty="0" smtClean="0"/>
              <a:t>with Array</a:t>
            </a:r>
            <a:endParaRPr lang="en-US" i="1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19968986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0" dirty="0" smtClean="0"/>
              <a:t>Accessing </a:t>
            </a:r>
            <a:r>
              <a:rPr lang="en-US" b="0" dirty="0"/>
              <a:t>MySQL in PHP 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Getting user input into a query</a:t>
            </a:r>
            <a:endParaRPr lang="en-US" dirty="0">
              <a:effectLst/>
            </a:endParaRPr>
          </a:p>
        </p:txBody>
      </p:sp>
      <p:pic>
        <p:nvPicPr>
          <p:cNvPr id="6" name="Content Placeholder 5" descr="4812614024.eps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621" b="-7884"/>
          <a:stretch/>
        </p:blipFill>
        <p:spPr>
          <a:xfrm>
            <a:off x="683568" y="1556792"/>
            <a:ext cx="7264221" cy="4303351"/>
          </a:xfrm>
        </p:spPr>
      </p:pic>
    </p:spTree>
    <p:extLst>
      <p:ext uri="{BB962C8B-B14F-4D97-AF65-F5344CB8AC3E}">
        <p14:creationId xmlns:p14="http://schemas.microsoft.com/office/powerpoint/2010/main" val="204017999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0" dirty="0" smtClean="0"/>
              <a:t>Accessing </a:t>
            </a:r>
            <a:r>
              <a:rPr lang="en-US" b="0" dirty="0"/>
              <a:t>MySQL in PHP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646237"/>
            <a:ext cx="7920880" cy="4525963"/>
          </a:xfrm>
        </p:spPr>
        <p:txBody>
          <a:bodyPr>
            <a:noAutofit/>
          </a:bodyPr>
          <a:lstStyle/>
          <a:p>
            <a:pPr>
              <a:spcAft>
                <a:spcPts val="0"/>
              </a:spcAft>
            </a:pPr>
            <a:r>
              <a:rPr lang="en-US" sz="1600" b="1" dirty="0">
                <a:solidFill>
                  <a:srgbClr val="A82233"/>
                </a:solidFill>
              </a:rPr>
              <a:t>$</a:t>
            </a:r>
            <a:r>
              <a:rPr lang="en-US" sz="1600" b="1" dirty="0" err="1">
                <a:solidFill>
                  <a:srgbClr val="A82233"/>
                </a:solidFill>
              </a:rPr>
              <a:t>pdo</a:t>
            </a:r>
            <a:r>
              <a:rPr lang="en-US" sz="1600" b="1" dirty="0">
                <a:solidFill>
                  <a:srgbClr val="A82233"/>
                </a:solidFill>
              </a:rPr>
              <a:t> = new PDO</a:t>
            </a:r>
            <a:r>
              <a:rPr lang="en-US" sz="1600" dirty="0"/>
              <a:t>($</a:t>
            </a:r>
            <a:r>
              <a:rPr lang="en-US" sz="1600" dirty="0" err="1"/>
              <a:t>connString</a:t>
            </a:r>
            <a:r>
              <a:rPr lang="en-US" sz="1600" dirty="0"/>
              <a:t>,$</a:t>
            </a:r>
            <a:r>
              <a:rPr lang="en-US" sz="1600" dirty="0" err="1"/>
              <a:t>user,$pass</a:t>
            </a:r>
            <a:r>
              <a:rPr lang="en-US" sz="1600" dirty="0"/>
              <a:t>);</a:t>
            </a:r>
          </a:p>
          <a:p>
            <a:pPr>
              <a:spcAft>
                <a:spcPts val="0"/>
              </a:spcAft>
            </a:pPr>
            <a:endParaRPr lang="en-US" sz="1600" dirty="0" smtClean="0"/>
          </a:p>
          <a:p>
            <a:pPr>
              <a:spcAft>
                <a:spcPts val="0"/>
              </a:spcAft>
            </a:pPr>
            <a:r>
              <a:rPr lang="en-US" sz="1600" dirty="0" smtClean="0"/>
              <a:t>try </a:t>
            </a:r>
            <a:r>
              <a:rPr lang="en-US" sz="1600" dirty="0"/>
              <a:t>{</a:t>
            </a:r>
          </a:p>
          <a:p>
            <a:pPr>
              <a:spcAft>
                <a:spcPts val="0"/>
              </a:spcAft>
            </a:pPr>
            <a:r>
              <a:rPr lang="en-US" sz="1600" dirty="0" smtClean="0"/>
              <a:t>	/</a:t>
            </a:r>
            <a:r>
              <a:rPr lang="en-US" sz="1600" dirty="0"/>
              <a:t>/ begin a transaction</a:t>
            </a:r>
          </a:p>
          <a:p>
            <a:pPr>
              <a:spcAft>
                <a:spcPts val="0"/>
              </a:spcAft>
            </a:pPr>
            <a:r>
              <a:rPr lang="en-US" sz="1600" dirty="0" smtClean="0"/>
              <a:t>	</a:t>
            </a:r>
            <a:r>
              <a:rPr lang="en-US" sz="1600" b="1" dirty="0" smtClean="0">
                <a:solidFill>
                  <a:srgbClr val="A82233"/>
                </a:solidFill>
              </a:rPr>
              <a:t>$</a:t>
            </a:r>
            <a:r>
              <a:rPr lang="en-US" sz="1600" b="1" dirty="0" err="1">
                <a:solidFill>
                  <a:srgbClr val="A82233"/>
                </a:solidFill>
              </a:rPr>
              <a:t>pdo</a:t>
            </a:r>
            <a:r>
              <a:rPr lang="en-US" sz="1600" b="1" dirty="0">
                <a:solidFill>
                  <a:srgbClr val="A82233"/>
                </a:solidFill>
              </a:rPr>
              <a:t>-&gt;</a:t>
            </a:r>
            <a:r>
              <a:rPr lang="en-US" sz="1600" b="1" dirty="0" err="1">
                <a:solidFill>
                  <a:srgbClr val="A82233"/>
                </a:solidFill>
              </a:rPr>
              <a:t>beginTransaction</a:t>
            </a:r>
            <a:r>
              <a:rPr lang="en-US" sz="1600" b="1" dirty="0">
                <a:solidFill>
                  <a:srgbClr val="A82233"/>
                </a:solidFill>
              </a:rPr>
              <a:t>();</a:t>
            </a:r>
          </a:p>
          <a:p>
            <a:pPr>
              <a:spcAft>
                <a:spcPts val="0"/>
              </a:spcAft>
            </a:pPr>
            <a:r>
              <a:rPr lang="en-US" sz="1600" dirty="0" smtClean="0"/>
              <a:t>	/</a:t>
            </a:r>
            <a:r>
              <a:rPr lang="en-US" sz="1600" dirty="0"/>
              <a:t>/ a set of queries: if one fails, an exception will be thrown</a:t>
            </a:r>
          </a:p>
          <a:p>
            <a:pPr>
              <a:spcAft>
                <a:spcPts val="0"/>
              </a:spcAft>
            </a:pPr>
            <a:r>
              <a:rPr lang="en-US" sz="1600" dirty="0" smtClean="0"/>
              <a:t>	</a:t>
            </a:r>
            <a:r>
              <a:rPr lang="en-US" sz="1600" b="1" dirty="0" smtClean="0"/>
              <a:t>$</a:t>
            </a:r>
            <a:r>
              <a:rPr lang="en-US" sz="1600" b="1" dirty="0" err="1"/>
              <a:t>pdo</a:t>
            </a:r>
            <a:r>
              <a:rPr lang="en-US" sz="1600" b="1" dirty="0"/>
              <a:t>-&gt;query</a:t>
            </a:r>
            <a:r>
              <a:rPr lang="en-US" sz="1600" dirty="0"/>
              <a:t>("INSERT INTO Categories (</a:t>
            </a:r>
            <a:r>
              <a:rPr lang="en-US" sz="1600" dirty="0" err="1"/>
              <a:t>CategoryName</a:t>
            </a:r>
            <a:r>
              <a:rPr lang="en-US" sz="1600" dirty="0"/>
              <a:t>) </a:t>
            </a:r>
            <a:r>
              <a:rPr lang="en-US" sz="1600" dirty="0" smtClean="0"/>
              <a:t>VALUES (</a:t>
            </a:r>
            <a:r>
              <a:rPr lang="en-US" sz="1600" dirty="0"/>
              <a:t>'Philosophy')")</a:t>
            </a:r>
            <a:r>
              <a:rPr lang="en-US" sz="1600" dirty="0" smtClean="0"/>
              <a:t>;</a:t>
            </a:r>
          </a:p>
          <a:p>
            <a:pPr>
              <a:spcAft>
                <a:spcPts val="0"/>
              </a:spcAft>
            </a:pPr>
            <a:r>
              <a:rPr lang="en-US" sz="1600" dirty="0" smtClean="0"/>
              <a:t>	</a:t>
            </a:r>
            <a:r>
              <a:rPr lang="en-US" sz="1600" b="1" dirty="0" smtClean="0"/>
              <a:t>$</a:t>
            </a:r>
            <a:r>
              <a:rPr lang="en-US" sz="1600" b="1" dirty="0" err="1"/>
              <a:t>pdo</a:t>
            </a:r>
            <a:r>
              <a:rPr lang="en-US" sz="1600" b="1" dirty="0"/>
              <a:t>-&gt;query</a:t>
            </a:r>
            <a:r>
              <a:rPr lang="en-US" sz="1600" dirty="0"/>
              <a:t>("INSERT INTO Categories (</a:t>
            </a:r>
            <a:r>
              <a:rPr lang="en-US" sz="1600" dirty="0" err="1"/>
              <a:t>CategoryName</a:t>
            </a:r>
            <a:r>
              <a:rPr lang="en-US" sz="1600" dirty="0"/>
              <a:t>) VALUES ('Art')");</a:t>
            </a:r>
          </a:p>
          <a:p>
            <a:pPr>
              <a:spcAft>
                <a:spcPts val="0"/>
              </a:spcAft>
            </a:pPr>
            <a:r>
              <a:rPr lang="en-US" sz="1600" dirty="0" smtClean="0"/>
              <a:t>	/</a:t>
            </a:r>
            <a:r>
              <a:rPr lang="en-US" sz="1600" dirty="0"/>
              <a:t>/ if we arrive here, it means that no exception was thrown</a:t>
            </a:r>
          </a:p>
          <a:p>
            <a:pPr>
              <a:spcAft>
                <a:spcPts val="0"/>
              </a:spcAft>
            </a:pPr>
            <a:r>
              <a:rPr lang="en-US" sz="1600" dirty="0" smtClean="0"/>
              <a:t>	</a:t>
            </a:r>
            <a:r>
              <a:rPr lang="en-US" sz="1600" b="1" dirty="0" smtClean="0">
                <a:solidFill>
                  <a:srgbClr val="A82233"/>
                </a:solidFill>
              </a:rPr>
              <a:t>$</a:t>
            </a:r>
            <a:r>
              <a:rPr lang="en-US" sz="1600" b="1" dirty="0" err="1">
                <a:solidFill>
                  <a:srgbClr val="A82233"/>
                </a:solidFill>
              </a:rPr>
              <a:t>pdo</a:t>
            </a:r>
            <a:r>
              <a:rPr lang="en-US" sz="1600" b="1" dirty="0">
                <a:solidFill>
                  <a:srgbClr val="A82233"/>
                </a:solidFill>
              </a:rPr>
              <a:t>-&gt;commit();</a:t>
            </a:r>
          </a:p>
          <a:p>
            <a:pPr>
              <a:spcAft>
                <a:spcPts val="0"/>
              </a:spcAft>
            </a:pPr>
            <a:r>
              <a:rPr lang="en-US" sz="1600" dirty="0"/>
              <a:t>} catch (Exception $e) {</a:t>
            </a:r>
          </a:p>
          <a:p>
            <a:pPr>
              <a:spcAft>
                <a:spcPts val="0"/>
              </a:spcAft>
            </a:pPr>
            <a:r>
              <a:rPr lang="en-US" sz="1600" dirty="0" smtClean="0"/>
              <a:t>	/</a:t>
            </a:r>
            <a:r>
              <a:rPr lang="en-US" sz="1600" dirty="0"/>
              <a:t>/ we must rollback the transaction since an error </a:t>
            </a:r>
            <a:r>
              <a:rPr lang="en-US" sz="1600" dirty="0" smtClean="0"/>
              <a:t>occurred with </a:t>
            </a:r>
            <a:r>
              <a:rPr lang="en-US" sz="1600" dirty="0"/>
              <a:t>insert</a:t>
            </a:r>
          </a:p>
          <a:p>
            <a:pPr>
              <a:spcAft>
                <a:spcPts val="0"/>
              </a:spcAft>
            </a:pPr>
            <a:r>
              <a:rPr lang="en-US" sz="1600" dirty="0" smtClean="0"/>
              <a:t>	</a:t>
            </a:r>
            <a:r>
              <a:rPr lang="en-US" sz="1600" b="1" dirty="0" smtClean="0">
                <a:solidFill>
                  <a:srgbClr val="A82233"/>
                </a:solidFill>
              </a:rPr>
              <a:t>$</a:t>
            </a:r>
            <a:r>
              <a:rPr lang="en-US" sz="1600" b="1" dirty="0" err="1">
                <a:solidFill>
                  <a:srgbClr val="A82233"/>
                </a:solidFill>
              </a:rPr>
              <a:t>pdo</a:t>
            </a:r>
            <a:r>
              <a:rPr lang="en-US" sz="1600" b="1" dirty="0">
                <a:solidFill>
                  <a:srgbClr val="A82233"/>
                </a:solidFill>
              </a:rPr>
              <a:t>-&gt;rollback();</a:t>
            </a:r>
          </a:p>
          <a:p>
            <a:pPr>
              <a:spcAft>
                <a:spcPts val="0"/>
              </a:spcAft>
            </a:pPr>
            <a:r>
              <a:rPr lang="en-US" sz="1600" dirty="0"/>
              <a:t>}</a:t>
            </a:r>
            <a:endParaRPr lang="en-US" sz="1600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sz="1500" kern="1200" dirty="0" smtClean="0">
                <a:solidFill>
                  <a:schemeClr val="tx1"/>
                </a:solidFill>
                <a:effectLst/>
                <a:latin typeface="Rockwell" pitchFamily="18" charset="0"/>
                <a:ea typeface="+mn-ea"/>
                <a:cs typeface="+mn-cs"/>
              </a:rPr>
              <a:t>Using Transactions </a:t>
            </a:r>
            <a:endParaRPr lang="en-US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3689465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0" dirty="0" smtClean="0"/>
              <a:t>Accessing </a:t>
            </a:r>
            <a:r>
              <a:rPr lang="en-US" b="0" dirty="0"/>
              <a:t>MySQL in PHP 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sz="1500" kern="1200" dirty="0" smtClean="0">
                <a:solidFill>
                  <a:schemeClr val="tx1"/>
                </a:solidFill>
                <a:effectLst/>
                <a:latin typeface="Rockwell" pitchFamily="18" charset="0"/>
                <a:ea typeface="+mn-ea"/>
                <a:cs typeface="+mn-cs"/>
              </a:rPr>
              <a:t>Advanced example</a:t>
            </a:r>
            <a:endParaRPr lang="en-US" dirty="0">
              <a:effectLst/>
            </a:endParaRPr>
          </a:p>
        </p:txBody>
      </p:sp>
      <p:pic>
        <p:nvPicPr>
          <p:cNvPr id="6" name="Content Placeholder 5" descr="4812614025.eps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1397" r="-3139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5301122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 smtClean="0">
                <a:solidFill>
                  <a:schemeClr val="accent3"/>
                </a:solidFill>
              </a:rPr>
              <a:t>Chapter 14</a:t>
            </a:r>
            <a:endParaRPr lang="en-US" b="0" dirty="0">
              <a:solidFill>
                <a:schemeClr val="accent3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914400" y="91440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ounded Rectangle 6"/>
          <p:cNvSpPr/>
          <p:nvPr/>
        </p:nvSpPr>
        <p:spPr>
          <a:xfrm>
            <a:off x="4648200" y="91440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914400" y="234888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4648200" y="234888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>
            <a:off x="914400" y="378904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/>
          <p:cNvSpPr/>
          <p:nvPr/>
        </p:nvSpPr>
        <p:spPr>
          <a:xfrm>
            <a:off x="4648200" y="378904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914400" y="914400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1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648200" y="914400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2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14400" y="2348880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3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648200" y="2381071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4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914400" y="3810000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5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648200" y="3810000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6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63688" y="836712"/>
            <a:ext cx="252028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Databases and Web Development 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508104" y="1249596"/>
            <a:ext cx="2520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SQL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835696" y="2689756"/>
            <a:ext cx="2520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NoSQL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508104" y="2708920"/>
            <a:ext cx="2520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Database APIs 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907704" y="3700189"/>
            <a:ext cx="252028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chemeClr val="bg1"/>
                </a:solidFill>
              </a:rPr>
              <a:t>Managing a MySQL Database 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580112" y="3933056"/>
            <a:ext cx="252028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A</a:t>
            </a:r>
            <a:r>
              <a:rPr lang="en-US" sz="2800" dirty="0">
                <a:solidFill>
                  <a:schemeClr val="bg1"/>
                </a:solidFill>
              </a:rPr>
              <a:t>ccessing MySQL in PHP </a:t>
            </a:r>
          </a:p>
          <a:p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914400" y="522920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942561" y="5238929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rgbClr val="C88736"/>
                </a:solidFill>
                <a:latin typeface="Rockwell Extra Bold" pitchFamily="18" charset="0"/>
              </a:rPr>
              <a:t>7</a:t>
            </a:r>
            <a:endParaRPr lang="en-US" sz="7200" dirty="0">
              <a:solidFill>
                <a:srgbClr val="C88736"/>
              </a:solidFill>
              <a:latin typeface="Rockwell Extra Bold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975520" y="5315580"/>
            <a:ext cx="252028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C88736"/>
                </a:solidFill>
              </a:rPr>
              <a:t>Case </a:t>
            </a:r>
            <a:r>
              <a:rPr lang="en-US" sz="2800" dirty="0">
                <a:solidFill>
                  <a:srgbClr val="C88736"/>
                </a:solidFill>
              </a:rPr>
              <a:t>Study Schemas </a:t>
            </a:r>
          </a:p>
          <a:p>
            <a:endParaRPr lang="en-US" sz="2800" dirty="0">
              <a:solidFill>
                <a:srgbClr val="C88736"/>
              </a:solidFill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4639064" y="521588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4667225" y="5225609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8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5700184" y="5157192"/>
            <a:ext cx="252028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dirty="0" smtClean="0">
                <a:solidFill>
                  <a:schemeClr val="bg1"/>
                </a:solidFill>
              </a:rPr>
              <a:t>Sample </a:t>
            </a:r>
            <a:r>
              <a:rPr lang="en-US" sz="2700" dirty="0">
                <a:solidFill>
                  <a:schemeClr val="bg1"/>
                </a:solidFill>
              </a:rPr>
              <a:t>Database </a:t>
            </a:r>
            <a:r>
              <a:rPr lang="en-US" sz="2700" dirty="0" smtClean="0">
                <a:solidFill>
                  <a:schemeClr val="bg1"/>
                </a:solidFill>
              </a:rPr>
              <a:t>Techniques</a:t>
            </a:r>
            <a:endParaRPr lang="en-US" sz="27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50858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0" dirty="0"/>
              <a:t>Case Study Schemas </a:t>
            </a:r>
          </a:p>
        </p:txBody>
      </p:sp>
      <p:pic>
        <p:nvPicPr>
          <p:cNvPr id="5" name="Content Placeholder 4" descr="4812614026.ti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5817" b="-35817"/>
          <a:stretch>
            <a:fillRect/>
          </a:stretch>
        </p:blipFill>
        <p:spPr/>
      </p:pic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pPr marL="342900" marR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>
                  <a:lumMod val="75000"/>
                </a:schemeClr>
              </a:buClr>
              <a:buSzTx/>
              <a:buFont typeface="Wingdings" pitchFamily="2" charset="2"/>
              <a:buNone/>
              <a:tabLst/>
              <a:defRPr/>
            </a:pPr>
            <a:r>
              <a:rPr lang="en-US" sz="1500" kern="1200" dirty="0" smtClean="0">
                <a:solidFill>
                  <a:schemeClr val="tx1"/>
                </a:solidFill>
                <a:effectLst/>
                <a:latin typeface="Rockwell" pitchFamily="18" charset="0"/>
                <a:ea typeface="+mn-ea"/>
                <a:cs typeface="+mn-cs"/>
              </a:rPr>
              <a:t>Travel Photo Sharing Database </a:t>
            </a:r>
            <a:endParaRPr lang="en-US" dirty="0" smtClean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0532920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0" dirty="0"/>
              <a:t>Case Study Schemas </a:t>
            </a:r>
          </a:p>
        </p:txBody>
      </p:sp>
      <p:pic>
        <p:nvPicPr>
          <p:cNvPr id="5" name="Content Placeholder 4" descr="4812614027.ti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4386" b="-14386"/>
          <a:stretch>
            <a:fillRect/>
          </a:stretch>
        </p:blipFill>
        <p:spPr/>
      </p:pic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pPr marL="342900" marR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>
                  <a:lumMod val="75000"/>
                </a:schemeClr>
              </a:buClr>
              <a:buSzTx/>
              <a:buFont typeface="Wingdings" pitchFamily="2" charset="2"/>
              <a:buNone/>
              <a:tabLst/>
              <a:defRPr/>
            </a:pPr>
            <a:r>
              <a:rPr lang="en-US" sz="1500" kern="1200" dirty="0" smtClean="0">
                <a:solidFill>
                  <a:schemeClr val="tx1"/>
                </a:solidFill>
                <a:effectLst/>
                <a:latin typeface="Rockwell" pitchFamily="18" charset="0"/>
                <a:ea typeface="+mn-ea"/>
                <a:cs typeface="+mn-cs"/>
              </a:rPr>
              <a:t>Art Database</a:t>
            </a:r>
            <a:endParaRPr lang="en-US" dirty="0" smtClean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1350453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0" dirty="0"/>
              <a:t>Databases and Web Development 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pPr marL="342900" marR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>
                  <a:lumMod val="75000"/>
                </a:schemeClr>
              </a:buClr>
              <a:buSzTx/>
              <a:buFont typeface="Wingdings" pitchFamily="2" charset="2"/>
              <a:buNone/>
              <a:tabLst/>
              <a:defRPr/>
            </a:pPr>
            <a:r>
              <a:rPr lang="en-US" sz="1500" kern="1200" dirty="0" smtClean="0">
                <a:solidFill>
                  <a:schemeClr val="tx1"/>
                </a:solidFill>
                <a:effectLst/>
                <a:latin typeface="Rockwell" pitchFamily="18" charset="0"/>
                <a:ea typeface="+mn-ea"/>
                <a:cs typeface="+mn-cs"/>
              </a:rPr>
              <a:t>The Role of Databases in Web Development </a:t>
            </a:r>
            <a:endParaRPr lang="en-US" dirty="0" smtClean="0">
              <a:effectLst/>
            </a:endParaRPr>
          </a:p>
        </p:txBody>
      </p:sp>
      <p:pic>
        <p:nvPicPr>
          <p:cNvPr id="6" name="Content Placeholder 5" descr="4812614001.eps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6408" r="-16408"/>
          <a:stretch>
            <a:fillRect/>
          </a:stretch>
        </p:blipFill>
        <p:spPr>
          <a:xfrm>
            <a:off x="899592" y="1268760"/>
            <a:ext cx="7258000" cy="5132083"/>
          </a:xfrm>
        </p:spPr>
      </p:pic>
    </p:spTree>
    <p:extLst>
      <p:ext uri="{BB962C8B-B14F-4D97-AF65-F5344CB8AC3E}">
        <p14:creationId xmlns:p14="http://schemas.microsoft.com/office/powerpoint/2010/main" val="314527136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0" dirty="0"/>
              <a:t>Case Study Schemas </a:t>
            </a:r>
          </a:p>
        </p:txBody>
      </p:sp>
      <p:pic>
        <p:nvPicPr>
          <p:cNvPr id="5" name="Content Placeholder 4" descr="4812614028.ti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5329" b="-15329"/>
          <a:stretch>
            <a:fillRect/>
          </a:stretch>
        </p:blipFill>
        <p:spPr/>
      </p:pic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pPr marL="342900" marR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>
                  <a:lumMod val="75000"/>
                </a:schemeClr>
              </a:buClr>
              <a:buSzTx/>
              <a:buFont typeface="Wingdings" pitchFamily="2" charset="2"/>
              <a:buNone/>
              <a:tabLst/>
              <a:defRPr/>
            </a:pPr>
            <a:r>
              <a:rPr lang="en-US" sz="1500" kern="1200" dirty="0" smtClean="0">
                <a:solidFill>
                  <a:schemeClr val="tx1"/>
                </a:solidFill>
                <a:effectLst/>
                <a:latin typeface="Rockwell" pitchFamily="18" charset="0"/>
                <a:ea typeface="+mn-ea"/>
                <a:cs typeface="+mn-cs"/>
              </a:rPr>
              <a:t>Book CRM Database </a:t>
            </a:r>
            <a:endParaRPr lang="en-US" dirty="0" smtClean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61012921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0" dirty="0" smtClean="0">
                <a:solidFill>
                  <a:schemeClr val="accent3"/>
                </a:solidFill>
              </a:rPr>
              <a:t>Chapter 14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914400" y="91440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ounded Rectangle 6"/>
          <p:cNvSpPr/>
          <p:nvPr/>
        </p:nvSpPr>
        <p:spPr>
          <a:xfrm>
            <a:off x="4648200" y="91440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914400" y="234888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4648200" y="234888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>
            <a:off x="914400" y="378904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/>
          <p:cNvSpPr/>
          <p:nvPr/>
        </p:nvSpPr>
        <p:spPr>
          <a:xfrm>
            <a:off x="4648200" y="378904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914400" y="914400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1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648200" y="914400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2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14400" y="2381071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3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648200" y="2381071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4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914400" y="3810000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5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648200" y="3810000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6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63688" y="836712"/>
            <a:ext cx="252028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Databases and Web Development 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508104" y="1052736"/>
            <a:ext cx="2520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SQL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835696" y="2492896"/>
            <a:ext cx="2520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NoSQL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580112" y="2492896"/>
            <a:ext cx="2520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Database</a:t>
            </a:r>
            <a:r>
              <a:rPr lang="en-US" sz="2800" dirty="0"/>
              <a:t> </a:t>
            </a:r>
            <a:r>
              <a:rPr lang="en-US" sz="2800" dirty="0">
                <a:solidFill>
                  <a:schemeClr val="bg1"/>
                </a:solidFill>
              </a:rPr>
              <a:t>APIs 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907704" y="3700189"/>
            <a:ext cx="252028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chemeClr val="bg1"/>
                </a:solidFill>
              </a:rPr>
              <a:t>Managing a MySQL Database 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580112" y="3933056"/>
            <a:ext cx="252028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A</a:t>
            </a:r>
            <a:r>
              <a:rPr lang="en-US" sz="2800" dirty="0">
                <a:solidFill>
                  <a:schemeClr val="bg1"/>
                </a:solidFill>
              </a:rPr>
              <a:t>ccessing MySQL in PHP </a:t>
            </a:r>
          </a:p>
          <a:p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914400" y="522920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942561" y="5238929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accent3"/>
                </a:solidFill>
                <a:latin typeface="Rockwell Extra Bold" pitchFamily="18" charset="0"/>
              </a:rPr>
              <a:t>7</a:t>
            </a:r>
            <a:endParaRPr lang="en-US" sz="7200" dirty="0">
              <a:solidFill>
                <a:schemeClr val="accent3"/>
              </a:solidFill>
              <a:latin typeface="Rockwell Extra Bold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975520" y="5315580"/>
            <a:ext cx="252028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accent3"/>
                </a:solidFill>
              </a:rPr>
              <a:t>Case </a:t>
            </a:r>
            <a:r>
              <a:rPr lang="en-US" sz="2800" dirty="0">
                <a:solidFill>
                  <a:schemeClr val="accent3"/>
                </a:solidFill>
              </a:rPr>
              <a:t>Study Schemas </a:t>
            </a:r>
          </a:p>
          <a:p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4639064" y="521588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4667225" y="5225609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8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5700184" y="5157192"/>
            <a:ext cx="252028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Sample </a:t>
            </a:r>
            <a:r>
              <a:rPr lang="en-US" sz="2800" dirty="0">
                <a:solidFill>
                  <a:schemeClr val="bg1"/>
                </a:solidFill>
              </a:rPr>
              <a:t>Database </a:t>
            </a:r>
            <a:r>
              <a:rPr lang="en-US" sz="2800" dirty="0" smtClean="0">
                <a:solidFill>
                  <a:schemeClr val="bg1"/>
                </a:solidFill>
              </a:rPr>
              <a:t>Techniques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16245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 smtClean="0">
                <a:solidFill>
                  <a:schemeClr val="accent3"/>
                </a:solidFill>
              </a:rPr>
              <a:t>Chapter 14</a:t>
            </a:r>
            <a:endParaRPr lang="en-US" b="0" dirty="0">
              <a:solidFill>
                <a:schemeClr val="accent3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914400" y="91440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ounded Rectangle 6"/>
          <p:cNvSpPr/>
          <p:nvPr/>
        </p:nvSpPr>
        <p:spPr>
          <a:xfrm>
            <a:off x="4648200" y="91440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914400" y="234888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4648200" y="234888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>
            <a:off x="914400" y="378904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/>
          <p:cNvSpPr/>
          <p:nvPr/>
        </p:nvSpPr>
        <p:spPr>
          <a:xfrm>
            <a:off x="4648200" y="378904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914400" y="914400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1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648200" y="914400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2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14400" y="2348880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3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648200" y="2381071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4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914400" y="3810000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5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648200" y="3810000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6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63688" y="836712"/>
            <a:ext cx="252028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Databases and Web Development 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508104" y="1249596"/>
            <a:ext cx="2520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SQL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835696" y="2689756"/>
            <a:ext cx="2520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NoSQL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508104" y="2708920"/>
            <a:ext cx="2520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Database APIs 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907704" y="3700189"/>
            <a:ext cx="252028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chemeClr val="bg1"/>
                </a:solidFill>
              </a:rPr>
              <a:t>Managing a MySQL Database 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580112" y="3933056"/>
            <a:ext cx="252028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A</a:t>
            </a:r>
            <a:r>
              <a:rPr lang="en-US" sz="2800" dirty="0">
                <a:solidFill>
                  <a:schemeClr val="bg1"/>
                </a:solidFill>
              </a:rPr>
              <a:t>ccessing MySQL in PHP </a:t>
            </a:r>
          </a:p>
          <a:p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914400" y="522920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942561" y="5238929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7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975520" y="5315580"/>
            <a:ext cx="252028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Case </a:t>
            </a:r>
            <a:r>
              <a:rPr lang="en-US" sz="2800" dirty="0">
                <a:solidFill>
                  <a:schemeClr val="bg1"/>
                </a:solidFill>
              </a:rPr>
              <a:t>Study Schemas </a:t>
            </a:r>
          </a:p>
          <a:p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4639064" y="521588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4667225" y="5225609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rgbClr val="C88736"/>
                </a:solidFill>
                <a:latin typeface="Rockwell Extra Bold" pitchFamily="18" charset="0"/>
              </a:rPr>
              <a:t>8</a:t>
            </a:r>
            <a:endParaRPr lang="en-US" sz="7200" dirty="0">
              <a:solidFill>
                <a:srgbClr val="C88736"/>
              </a:solidFill>
              <a:latin typeface="Rockwell Extra Bold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5700184" y="5157192"/>
            <a:ext cx="252028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dirty="0" smtClean="0">
                <a:solidFill>
                  <a:srgbClr val="C88736"/>
                </a:solidFill>
              </a:rPr>
              <a:t>Sample </a:t>
            </a:r>
            <a:r>
              <a:rPr lang="en-US" sz="2700" dirty="0">
                <a:solidFill>
                  <a:srgbClr val="C88736"/>
                </a:solidFill>
              </a:rPr>
              <a:t>Database </a:t>
            </a:r>
            <a:r>
              <a:rPr lang="en-US" sz="2700" dirty="0" smtClean="0">
                <a:solidFill>
                  <a:srgbClr val="C88736"/>
                </a:solidFill>
              </a:rPr>
              <a:t>Techniques</a:t>
            </a:r>
            <a:endParaRPr lang="en-US" sz="2700" dirty="0">
              <a:solidFill>
                <a:srgbClr val="C8873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50858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0" dirty="0" smtClean="0"/>
              <a:t>Sample </a:t>
            </a:r>
            <a:r>
              <a:rPr lang="en-US" b="0" dirty="0"/>
              <a:t>Database </a:t>
            </a:r>
            <a:r>
              <a:rPr lang="en-US" b="0" dirty="0" smtClean="0"/>
              <a:t>Techniques</a:t>
            </a:r>
            <a:endParaRPr lang="en-US" b="0" dirty="0">
              <a:effectLst/>
            </a:endParaRPr>
          </a:p>
        </p:txBody>
      </p:sp>
      <p:pic>
        <p:nvPicPr>
          <p:cNvPr id="5" name="Content Placeholder 4" descr="4812614029.eps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2704" r="-22704"/>
          <a:stretch>
            <a:fillRect/>
          </a:stretch>
        </p:blipFill>
        <p:spPr>
          <a:xfrm>
            <a:off x="914400" y="1556792"/>
            <a:ext cx="6400800" cy="4525963"/>
          </a:xfrm>
        </p:spPr>
      </p:pic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Search and Results </a:t>
            </a:r>
            <a:r>
              <a:rPr lang="en-US" dirty="0" smtClean="0"/>
              <a:t>Page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403448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0" dirty="0" smtClean="0"/>
              <a:t>Sample </a:t>
            </a:r>
            <a:r>
              <a:rPr lang="en-US" b="0" dirty="0"/>
              <a:t>Database </a:t>
            </a:r>
            <a:r>
              <a:rPr lang="en-US" b="0" dirty="0" smtClean="0"/>
              <a:t>Techniques</a:t>
            </a:r>
            <a:endParaRPr lang="en-US" b="0" dirty="0">
              <a:effectLst/>
            </a:endParaRPr>
          </a:p>
        </p:txBody>
      </p:sp>
      <p:pic>
        <p:nvPicPr>
          <p:cNvPr id="5" name="Content Placeholder 4" descr="4812614031.eps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99" r="-1499"/>
          <a:stretch>
            <a:fillRect/>
          </a:stretch>
        </p:blipFill>
        <p:spPr/>
      </p:pic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sz="1500" kern="1200" dirty="0" smtClean="0">
                <a:solidFill>
                  <a:schemeClr val="tx1"/>
                </a:solidFill>
                <a:effectLst/>
                <a:latin typeface="Rockwell" pitchFamily="18" charset="0"/>
                <a:ea typeface="+mn-ea"/>
                <a:cs typeface="+mn-cs"/>
              </a:rPr>
              <a:t>Editing a Record</a:t>
            </a:r>
            <a:endParaRPr lang="en-US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29971170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0" dirty="0" smtClean="0"/>
              <a:t>Sample </a:t>
            </a:r>
            <a:r>
              <a:rPr lang="en-US" b="0" dirty="0"/>
              <a:t>Database </a:t>
            </a:r>
            <a:r>
              <a:rPr lang="en-US" b="0" dirty="0" smtClean="0"/>
              <a:t>Techniques</a:t>
            </a:r>
            <a:endParaRPr lang="en-US" b="0" dirty="0">
              <a:effectLst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sz="1500" kern="1200" dirty="0" smtClean="0">
                <a:solidFill>
                  <a:schemeClr val="tx1"/>
                </a:solidFill>
                <a:effectLst/>
                <a:latin typeface="Rockwell" pitchFamily="18" charset="0"/>
                <a:ea typeface="+mn-ea"/>
                <a:cs typeface="+mn-cs"/>
              </a:rPr>
              <a:t>Editing a Record</a:t>
            </a:r>
            <a:endParaRPr lang="en-US" dirty="0">
              <a:effectLst/>
            </a:endParaRPr>
          </a:p>
        </p:txBody>
      </p:sp>
      <p:pic>
        <p:nvPicPr>
          <p:cNvPr id="6" name="Content Placeholder 5" descr="4812614032.eps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7960" r="-27960"/>
          <a:stretch>
            <a:fillRect/>
          </a:stretch>
        </p:blipFill>
        <p:spPr>
          <a:xfrm>
            <a:off x="611560" y="1268760"/>
            <a:ext cx="7409741" cy="5239379"/>
          </a:xfrm>
        </p:spPr>
      </p:pic>
    </p:spTree>
    <p:extLst>
      <p:ext uri="{BB962C8B-B14F-4D97-AF65-F5344CB8AC3E}">
        <p14:creationId xmlns:p14="http://schemas.microsoft.com/office/powerpoint/2010/main" val="297019776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0" dirty="0" smtClean="0"/>
              <a:t>Sample </a:t>
            </a:r>
            <a:r>
              <a:rPr lang="en-US" b="0" dirty="0"/>
              <a:t>Database </a:t>
            </a:r>
            <a:r>
              <a:rPr lang="en-US" b="0" dirty="0" smtClean="0"/>
              <a:t>Techniques</a:t>
            </a:r>
            <a:endParaRPr lang="en-US" b="0" dirty="0">
              <a:effectLst/>
            </a:endParaRPr>
          </a:p>
        </p:txBody>
      </p:sp>
      <p:pic>
        <p:nvPicPr>
          <p:cNvPr id="5" name="Content Placeholder 4" descr="4812614033.eps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034" r="-3034"/>
          <a:stretch>
            <a:fillRect/>
          </a:stretch>
        </p:blipFill>
        <p:spPr/>
      </p:pic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sz="1500" kern="1200" dirty="0" smtClean="0">
                <a:solidFill>
                  <a:schemeClr val="tx1"/>
                </a:solidFill>
                <a:effectLst/>
                <a:latin typeface="Rockwell" pitchFamily="18" charset="0"/>
                <a:ea typeface="+mn-ea"/>
                <a:cs typeface="+mn-cs"/>
              </a:rPr>
              <a:t>Saving and Displaying Raw Files in the Database </a:t>
            </a:r>
            <a:endParaRPr lang="en-US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5103587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0" dirty="0" smtClean="0"/>
              <a:t>Sample </a:t>
            </a:r>
            <a:r>
              <a:rPr lang="en-US" b="0" dirty="0"/>
              <a:t>Database </a:t>
            </a:r>
            <a:r>
              <a:rPr lang="en-US" b="0" dirty="0" smtClean="0"/>
              <a:t>Techniques</a:t>
            </a:r>
            <a:endParaRPr lang="en-US" b="0" dirty="0">
              <a:effectLst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sz="1500" kern="1200" dirty="0" smtClean="0">
                <a:solidFill>
                  <a:schemeClr val="tx1"/>
                </a:solidFill>
                <a:effectLst/>
                <a:latin typeface="Rockwell" pitchFamily="18" charset="0"/>
                <a:ea typeface="+mn-ea"/>
                <a:cs typeface="+mn-cs"/>
              </a:rPr>
              <a:t>Using BLOBs to store images</a:t>
            </a:r>
            <a:endParaRPr lang="en-US" dirty="0">
              <a:effectLst/>
            </a:endParaRPr>
          </a:p>
        </p:txBody>
      </p:sp>
      <p:pic>
        <p:nvPicPr>
          <p:cNvPr id="6" name="Content Placeholder 5" descr="4812614034.eps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569" b="-456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96412442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0" dirty="0" smtClean="0"/>
              <a:t>Sample </a:t>
            </a:r>
            <a:r>
              <a:rPr lang="en-US" b="0" dirty="0"/>
              <a:t>Database </a:t>
            </a:r>
            <a:r>
              <a:rPr lang="en-US" b="0" dirty="0" smtClean="0"/>
              <a:t>Techniques</a:t>
            </a:r>
            <a:endParaRPr lang="en-US" b="0" dirty="0">
              <a:effectLst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sz="1500" kern="1200" dirty="0" smtClean="0">
                <a:solidFill>
                  <a:schemeClr val="tx1"/>
                </a:solidFill>
                <a:effectLst/>
                <a:latin typeface="Rockwell" pitchFamily="18" charset="0"/>
                <a:ea typeface="+mn-ea"/>
                <a:cs typeface="+mn-cs"/>
              </a:rPr>
              <a:t>Headers matter</a:t>
            </a:r>
            <a:endParaRPr lang="en-US" dirty="0">
              <a:effectLst/>
            </a:endParaRPr>
          </a:p>
        </p:txBody>
      </p:sp>
      <p:pic>
        <p:nvPicPr>
          <p:cNvPr id="5" name="Content Placeholder 4" descr="4812614035.ti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8135" b="-1813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10561190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 smtClean="0">
                <a:solidFill>
                  <a:schemeClr val="accent3"/>
                </a:solidFill>
              </a:rPr>
              <a:t>Chapter 14 cont.</a:t>
            </a:r>
            <a:endParaRPr lang="en-US" b="0" dirty="0">
              <a:solidFill>
                <a:schemeClr val="accent3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914400" y="91440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914400" y="914400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accent3"/>
                </a:solidFill>
                <a:latin typeface="Rockwell Extra Bold" pitchFamily="18" charset="0"/>
              </a:rPr>
              <a:t>9</a:t>
            </a:r>
            <a:endParaRPr lang="en-US" sz="7200" dirty="0">
              <a:solidFill>
                <a:schemeClr val="accent3"/>
              </a:solidFill>
              <a:latin typeface="Rockwell Extra Bold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63688" y="1268760"/>
            <a:ext cx="2520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accent3"/>
                </a:solidFill>
              </a:rPr>
              <a:t>Summary</a:t>
            </a:r>
            <a:endParaRPr lang="en-US" sz="2400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177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0" dirty="0"/>
              <a:t>Databases and Web Development 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pPr marL="342900" marR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>
                  <a:lumMod val="75000"/>
                </a:schemeClr>
              </a:buClr>
              <a:buSzTx/>
              <a:buFont typeface="Wingdings" pitchFamily="2" charset="2"/>
              <a:buNone/>
              <a:tabLst/>
              <a:defRPr/>
            </a:pPr>
            <a:r>
              <a:rPr lang="en-US" sz="1500" kern="1200" dirty="0" smtClean="0">
                <a:solidFill>
                  <a:schemeClr val="tx1"/>
                </a:solidFill>
                <a:effectLst/>
                <a:latin typeface="Rockwell" pitchFamily="18" charset="0"/>
                <a:ea typeface="+mn-ea"/>
                <a:cs typeface="+mn-cs"/>
              </a:rPr>
              <a:t>How websites use databases</a:t>
            </a:r>
            <a:endParaRPr lang="en-US" dirty="0" smtClean="0">
              <a:effectLst/>
            </a:endParaRPr>
          </a:p>
        </p:txBody>
      </p:sp>
      <p:pic>
        <p:nvPicPr>
          <p:cNvPr id="8" name="Content Placeholder 7" descr="4812614002.eps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8730" r="-873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770762625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b="0" dirty="0" smtClean="0"/>
              <a:t>Summary</a:t>
            </a:r>
            <a:endParaRPr lang="en-US" sz="3200" b="0" dirty="0">
              <a:effectLst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552" y="1196752"/>
            <a:ext cx="8208912" cy="5047457"/>
          </a:xfrm>
        </p:spPr>
        <p:txBody>
          <a:bodyPr numCol="3">
            <a:noAutofit/>
          </a:bodyPr>
          <a:lstStyle/>
          <a:p>
            <a:pPr>
              <a:spcAft>
                <a:spcPts val="0"/>
              </a:spcAft>
            </a:pPr>
            <a:r>
              <a:rPr lang="en-US" sz="1700" dirty="0"/>
              <a:t> abstraction layer</a:t>
            </a:r>
          </a:p>
          <a:p>
            <a:pPr>
              <a:spcAft>
                <a:spcPts val="0"/>
              </a:spcAft>
            </a:pPr>
            <a:r>
              <a:rPr lang="en-US" sz="1700" dirty="0"/>
              <a:t>aggregate functions</a:t>
            </a:r>
          </a:p>
          <a:p>
            <a:pPr>
              <a:spcAft>
                <a:spcPts val="0"/>
              </a:spcAft>
            </a:pPr>
            <a:r>
              <a:rPr lang="en-US" sz="1700" dirty="0"/>
              <a:t>binary tree</a:t>
            </a:r>
          </a:p>
          <a:p>
            <a:pPr>
              <a:spcAft>
                <a:spcPts val="0"/>
              </a:spcAft>
            </a:pPr>
            <a:r>
              <a:rPr lang="en-US" sz="1700" dirty="0"/>
              <a:t>BLOB</a:t>
            </a:r>
          </a:p>
          <a:p>
            <a:pPr>
              <a:spcAft>
                <a:spcPts val="0"/>
              </a:spcAft>
            </a:pPr>
            <a:r>
              <a:rPr lang="en-US" sz="1700" dirty="0"/>
              <a:t>column store</a:t>
            </a:r>
          </a:p>
          <a:p>
            <a:pPr>
              <a:spcAft>
                <a:spcPts val="0"/>
              </a:spcAft>
            </a:pPr>
            <a:r>
              <a:rPr lang="en-US" sz="1700" dirty="0"/>
              <a:t>composite key</a:t>
            </a:r>
          </a:p>
          <a:p>
            <a:pPr>
              <a:spcAft>
                <a:spcPts val="0"/>
              </a:spcAft>
            </a:pPr>
            <a:r>
              <a:rPr lang="en-US" sz="1700" dirty="0"/>
              <a:t>connection</a:t>
            </a:r>
          </a:p>
          <a:p>
            <a:pPr>
              <a:spcAft>
                <a:spcPts val="0"/>
              </a:spcAft>
            </a:pPr>
            <a:r>
              <a:rPr lang="en-US" sz="1700" dirty="0"/>
              <a:t>connection string</a:t>
            </a:r>
          </a:p>
          <a:p>
            <a:pPr>
              <a:spcAft>
                <a:spcPts val="0"/>
              </a:spcAft>
            </a:pPr>
            <a:r>
              <a:rPr lang="en-US" sz="1700" dirty="0"/>
              <a:t>database</a:t>
            </a:r>
          </a:p>
          <a:p>
            <a:pPr>
              <a:spcAft>
                <a:spcPts val="0"/>
              </a:spcAft>
            </a:pPr>
            <a:r>
              <a:rPr lang="en-US" sz="1700" dirty="0"/>
              <a:t>database API</a:t>
            </a:r>
          </a:p>
          <a:p>
            <a:pPr>
              <a:spcAft>
                <a:spcPts val="0"/>
              </a:spcAft>
            </a:pPr>
            <a:r>
              <a:rPr lang="en-US" sz="1700" dirty="0"/>
              <a:t>data integrity</a:t>
            </a:r>
          </a:p>
          <a:p>
            <a:pPr>
              <a:spcAft>
                <a:spcPts val="0"/>
              </a:spcAft>
            </a:pPr>
            <a:r>
              <a:rPr lang="en-US" sz="1700" dirty="0"/>
              <a:t>data definition language (DDL)</a:t>
            </a:r>
          </a:p>
          <a:p>
            <a:pPr>
              <a:spcAft>
                <a:spcPts val="0"/>
              </a:spcAft>
            </a:pPr>
            <a:r>
              <a:rPr lang="en-US" sz="1700" dirty="0"/>
              <a:t>data duplication</a:t>
            </a:r>
          </a:p>
          <a:p>
            <a:pPr>
              <a:spcAft>
                <a:spcPts val="0"/>
              </a:spcAft>
            </a:pPr>
            <a:r>
              <a:rPr lang="en-US" sz="1700" dirty="0"/>
              <a:t>data manipulation language</a:t>
            </a:r>
          </a:p>
          <a:p>
            <a:pPr>
              <a:spcAft>
                <a:spcPts val="0"/>
              </a:spcAft>
            </a:pPr>
            <a:r>
              <a:rPr lang="en-US" sz="1700" dirty="0"/>
              <a:t>database normalization</a:t>
            </a:r>
          </a:p>
          <a:p>
            <a:pPr>
              <a:spcAft>
                <a:spcPts val="0"/>
              </a:spcAft>
            </a:pPr>
            <a:r>
              <a:rPr lang="en-US" sz="1700" dirty="0"/>
              <a:t>distributed transactions</a:t>
            </a:r>
          </a:p>
          <a:p>
            <a:pPr>
              <a:spcAft>
                <a:spcPts val="0"/>
              </a:spcAft>
            </a:pPr>
            <a:r>
              <a:rPr lang="en-US" sz="1700" dirty="0"/>
              <a:t>document stores</a:t>
            </a:r>
          </a:p>
          <a:p>
            <a:pPr>
              <a:spcAft>
                <a:spcPts val="0"/>
              </a:spcAft>
            </a:pPr>
            <a:r>
              <a:rPr lang="en-US" sz="1700" dirty="0"/>
              <a:t>field</a:t>
            </a:r>
          </a:p>
          <a:p>
            <a:pPr>
              <a:spcAft>
                <a:spcPts val="0"/>
              </a:spcAft>
            </a:pPr>
            <a:r>
              <a:rPr lang="en-US" sz="1700" dirty="0"/>
              <a:t>foreign key</a:t>
            </a:r>
          </a:p>
          <a:p>
            <a:pPr>
              <a:spcAft>
                <a:spcPts val="0"/>
              </a:spcAft>
            </a:pPr>
            <a:r>
              <a:rPr lang="en-US" sz="1700" dirty="0"/>
              <a:t>hash table</a:t>
            </a:r>
          </a:p>
          <a:p>
            <a:pPr>
              <a:spcAft>
                <a:spcPts val="0"/>
              </a:spcAft>
            </a:pPr>
            <a:r>
              <a:rPr lang="en-US" sz="1700" dirty="0"/>
              <a:t>index</a:t>
            </a:r>
          </a:p>
          <a:p>
            <a:pPr>
              <a:spcAft>
                <a:spcPts val="0"/>
              </a:spcAft>
            </a:pPr>
            <a:r>
              <a:rPr lang="en-US" sz="1700" dirty="0"/>
              <a:t>inner join</a:t>
            </a:r>
          </a:p>
          <a:p>
            <a:pPr>
              <a:spcAft>
                <a:spcPts val="0"/>
              </a:spcAft>
            </a:pPr>
            <a:r>
              <a:rPr lang="en-US" sz="1700" dirty="0"/>
              <a:t>join</a:t>
            </a:r>
          </a:p>
          <a:p>
            <a:pPr>
              <a:spcAft>
                <a:spcPts val="0"/>
              </a:spcAft>
            </a:pPr>
            <a:r>
              <a:rPr lang="en-US" sz="1700" dirty="0"/>
              <a:t>key-value stores</a:t>
            </a:r>
          </a:p>
          <a:p>
            <a:pPr>
              <a:spcAft>
                <a:spcPts val="0"/>
              </a:spcAft>
            </a:pPr>
            <a:r>
              <a:rPr lang="en-US" sz="1700" dirty="0"/>
              <a:t>local transactions</a:t>
            </a:r>
          </a:p>
          <a:p>
            <a:pPr>
              <a:spcAft>
                <a:spcPts val="0"/>
              </a:spcAft>
            </a:pPr>
            <a:r>
              <a:rPr lang="en-US" sz="1700" dirty="0"/>
              <a:t>many-to-many relationship</a:t>
            </a:r>
          </a:p>
          <a:p>
            <a:pPr>
              <a:spcAft>
                <a:spcPts val="0"/>
              </a:spcAft>
            </a:pPr>
            <a:r>
              <a:rPr lang="en-US" sz="1700" dirty="0"/>
              <a:t>MySQL</a:t>
            </a:r>
          </a:p>
          <a:p>
            <a:pPr>
              <a:spcAft>
                <a:spcPts val="0"/>
              </a:spcAft>
            </a:pPr>
            <a:r>
              <a:rPr lang="en-US" sz="1700" dirty="0"/>
              <a:t>named parameter</a:t>
            </a:r>
          </a:p>
          <a:p>
            <a:pPr>
              <a:spcAft>
                <a:spcPts val="0"/>
              </a:spcAft>
            </a:pPr>
            <a:r>
              <a:rPr lang="en-US" sz="1700" dirty="0"/>
              <a:t>No-SQL database</a:t>
            </a:r>
          </a:p>
          <a:p>
            <a:pPr>
              <a:spcAft>
                <a:spcPts val="0"/>
              </a:spcAft>
            </a:pPr>
            <a:r>
              <a:rPr lang="en-US" sz="1700" dirty="0"/>
              <a:t>object-oriented API</a:t>
            </a:r>
          </a:p>
          <a:p>
            <a:pPr>
              <a:spcAft>
                <a:spcPts val="0"/>
              </a:spcAft>
            </a:pPr>
            <a:r>
              <a:rPr lang="en-US" sz="1700" dirty="0"/>
              <a:t>one-to-many relationship</a:t>
            </a:r>
          </a:p>
          <a:p>
            <a:pPr>
              <a:spcAft>
                <a:spcPts val="0"/>
              </a:spcAft>
            </a:pPr>
            <a:r>
              <a:rPr lang="en-US" sz="1700" dirty="0"/>
              <a:t>one-to-one relationship</a:t>
            </a:r>
          </a:p>
          <a:p>
            <a:pPr>
              <a:spcAft>
                <a:spcPts val="0"/>
              </a:spcAft>
            </a:pPr>
            <a:r>
              <a:rPr lang="en-US" sz="1700" dirty="0" err="1"/>
              <a:t>phpMyAdmin</a:t>
            </a:r>
            <a:endParaRPr lang="en-US" sz="1700" dirty="0"/>
          </a:p>
          <a:p>
            <a:pPr>
              <a:spcAft>
                <a:spcPts val="0"/>
              </a:spcAft>
            </a:pPr>
            <a:r>
              <a:rPr lang="en-US" sz="1700" dirty="0"/>
              <a:t>prepared statement</a:t>
            </a:r>
          </a:p>
          <a:p>
            <a:pPr>
              <a:spcAft>
                <a:spcPts val="0"/>
              </a:spcAft>
            </a:pPr>
            <a:r>
              <a:rPr lang="en-US" sz="1700" dirty="0"/>
              <a:t>primary key</a:t>
            </a:r>
          </a:p>
          <a:p>
            <a:pPr>
              <a:spcAft>
                <a:spcPts val="0"/>
              </a:spcAft>
            </a:pPr>
            <a:r>
              <a:rPr lang="en-US" sz="1700" dirty="0"/>
              <a:t>procedural API</a:t>
            </a:r>
          </a:p>
          <a:p>
            <a:pPr>
              <a:spcAft>
                <a:spcPts val="0"/>
              </a:spcAft>
            </a:pPr>
            <a:r>
              <a:rPr lang="en-US" sz="1700" dirty="0"/>
              <a:t>query</a:t>
            </a:r>
          </a:p>
          <a:p>
            <a:pPr>
              <a:spcAft>
                <a:spcPts val="0"/>
              </a:spcAft>
            </a:pPr>
            <a:r>
              <a:rPr lang="en-US" sz="1700" dirty="0"/>
              <a:t>record</a:t>
            </a:r>
          </a:p>
          <a:p>
            <a:pPr>
              <a:spcAft>
                <a:spcPts val="0"/>
              </a:spcAft>
            </a:pPr>
            <a:r>
              <a:rPr lang="en-US" sz="1700" dirty="0"/>
              <a:t>result set</a:t>
            </a:r>
          </a:p>
          <a:p>
            <a:pPr>
              <a:spcAft>
                <a:spcPts val="0"/>
              </a:spcAft>
            </a:pPr>
            <a:r>
              <a:rPr lang="en-US" sz="1700" dirty="0"/>
              <a:t>sanitization</a:t>
            </a:r>
          </a:p>
          <a:p>
            <a:pPr>
              <a:spcAft>
                <a:spcPts val="0"/>
              </a:spcAft>
            </a:pPr>
            <a:r>
              <a:rPr lang="en-US" sz="1700" dirty="0"/>
              <a:t>schema</a:t>
            </a:r>
          </a:p>
          <a:p>
            <a:pPr>
              <a:spcAft>
                <a:spcPts val="0"/>
              </a:spcAft>
            </a:pPr>
            <a:r>
              <a:rPr lang="en-US" sz="1700" dirty="0"/>
              <a:t>SQL</a:t>
            </a:r>
          </a:p>
          <a:p>
            <a:pPr>
              <a:spcAft>
                <a:spcPts val="0"/>
              </a:spcAft>
            </a:pPr>
            <a:r>
              <a:rPr lang="en-US" sz="1700" dirty="0"/>
              <a:t>SQL script</a:t>
            </a:r>
          </a:p>
          <a:p>
            <a:pPr>
              <a:spcAft>
                <a:spcPts val="0"/>
              </a:spcAft>
            </a:pPr>
            <a:r>
              <a:rPr lang="en-US" sz="1700" dirty="0"/>
              <a:t>table</a:t>
            </a:r>
          </a:p>
          <a:p>
            <a:pPr>
              <a:spcAft>
                <a:spcPts val="0"/>
              </a:spcAft>
            </a:pPr>
            <a:r>
              <a:rPr lang="en-US" sz="1700" dirty="0"/>
              <a:t>transaction</a:t>
            </a:r>
          </a:p>
          <a:p>
            <a:pPr>
              <a:spcAft>
                <a:spcPts val="0"/>
              </a:spcAft>
            </a:pPr>
            <a:r>
              <a:rPr lang="en-US" sz="1700" dirty="0"/>
              <a:t>two-phase commit</a:t>
            </a:r>
            <a:endParaRPr lang="en-US" sz="1700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b="0" dirty="0" smtClean="0"/>
              <a:t>Key Terms</a:t>
            </a:r>
            <a:endParaRPr lang="en-US" b="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105684402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b="0" dirty="0" smtClean="0"/>
              <a:t>Summary</a:t>
            </a:r>
            <a:endParaRPr lang="en-US" sz="3200" b="0" dirty="0">
              <a:effectLst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b="0" dirty="0" smtClean="0"/>
              <a:t>Questions?</a:t>
            </a:r>
            <a:endParaRPr lang="en-US" b="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0617469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0" dirty="0"/>
              <a:t>Databases and Web Development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646237"/>
            <a:ext cx="7546032" cy="4525963"/>
          </a:xfrm>
        </p:spPr>
        <p:txBody>
          <a:bodyPr/>
          <a:lstStyle/>
          <a:p>
            <a:r>
              <a:rPr lang="en-US" dirty="0" smtClean="0"/>
              <a:t>Normally taught in an entire course. This is a refresher.</a:t>
            </a:r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sz="1500" kern="1200" dirty="0" smtClean="0">
                <a:solidFill>
                  <a:schemeClr val="tx1"/>
                </a:solidFill>
                <a:effectLst/>
                <a:latin typeface="Rockwell" pitchFamily="18" charset="0"/>
                <a:ea typeface="+mn-ea"/>
                <a:cs typeface="+mn-cs"/>
              </a:rPr>
              <a:t>Database Design</a:t>
            </a:r>
            <a:endParaRPr lang="en-US" dirty="0">
              <a:effectLst/>
            </a:endParaRPr>
          </a:p>
        </p:txBody>
      </p:sp>
      <p:pic>
        <p:nvPicPr>
          <p:cNvPr id="5" name="Picture 4" descr="4812614003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560" y="2708920"/>
            <a:ext cx="7614846" cy="259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2240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0" dirty="0"/>
              <a:t>Databases and Web Development 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sz="1500" kern="1200" dirty="0" smtClean="0">
                <a:solidFill>
                  <a:schemeClr val="tx1"/>
                </a:solidFill>
                <a:effectLst/>
                <a:latin typeface="Rockwell" pitchFamily="18" charset="0"/>
                <a:ea typeface="+mn-ea"/>
                <a:cs typeface="+mn-cs"/>
              </a:rPr>
              <a:t>Diagramming a table</a:t>
            </a:r>
            <a:endParaRPr lang="en-US" dirty="0">
              <a:effectLst/>
            </a:endParaRPr>
          </a:p>
        </p:txBody>
      </p:sp>
      <p:pic>
        <p:nvPicPr>
          <p:cNvPr id="7" name="Content Placeholder 6" descr="4812614004.eps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96746" b="-9674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03942672"/>
      </p:ext>
    </p:extLst>
  </p:cSld>
  <p:clrMapOvr>
    <a:masterClrMapping/>
  </p:clrMapOvr>
</p:sld>
</file>

<file path=ppt/theme/theme1.xml><?xml version="1.0" encoding="utf-8"?>
<a:theme xmlns:a="http://schemas.openxmlformats.org/drawingml/2006/main" name="Presentation">
  <a:themeElements>
    <a:clrScheme name="FunWebDev - 2nd Edition">
      <a:dk1>
        <a:srgbClr val="404040"/>
      </a:dk1>
      <a:lt1>
        <a:srgbClr val="F3F3E7"/>
      </a:lt1>
      <a:dk2>
        <a:srgbClr val="37475F"/>
      </a:dk2>
      <a:lt2>
        <a:srgbClr val="FFFFFF"/>
      </a:lt2>
      <a:accent1>
        <a:srgbClr val="B6E4EC"/>
      </a:accent1>
      <a:accent2>
        <a:srgbClr val="A82233"/>
      </a:accent2>
      <a:accent3>
        <a:srgbClr val="C88736"/>
      </a:accent3>
      <a:accent4>
        <a:srgbClr val="467082"/>
      </a:accent4>
      <a:accent5>
        <a:srgbClr val="F3703A"/>
      </a:accent5>
      <a:accent6>
        <a:srgbClr val="00A651"/>
      </a:accent6>
      <a:hlink>
        <a:srgbClr val="B6EEEC"/>
      </a:hlink>
      <a:folHlink>
        <a:srgbClr val="C88736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Presentation</Template>
  <TotalTime>1004</TotalTime>
  <Words>2318</Words>
  <Application>Microsoft Macintosh PowerPoint</Application>
  <PresentationFormat>On-screen Show (4:3)</PresentationFormat>
  <Paragraphs>480</Paragraphs>
  <Slides>71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71</vt:i4>
      </vt:variant>
    </vt:vector>
  </HeadingPairs>
  <TitlesOfParts>
    <vt:vector size="72" baseType="lpstr">
      <vt:lpstr>Presentation</vt:lpstr>
      <vt:lpstr>Working with Databases </vt:lpstr>
      <vt:lpstr>Chapter 14</vt:lpstr>
      <vt:lpstr>Chapter 14 cont.</vt:lpstr>
      <vt:lpstr>Chapter 14</vt:lpstr>
      <vt:lpstr>Databases and Web Development </vt:lpstr>
      <vt:lpstr>Databases and Web Development </vt:lpstr>
      <vt:lpstr>Databases and Web Development </vt:lpstr>
      <vt:lpstr>Databases and Web Development </vt:lpstr>
      <vt:lpstr>Databases and Web Development </vt:lpstr>
      <vt:lpstr>Databases and Web Development </vt:lpstr>
      <vt:lpstr>Databases and Web Development </vt:lpstr>
      <vt:lpstr>Chapter 14</vt:lpstr>
      <vt:lpstr>SQL</vt:lpstr>
      <vt:lpstr>SQL</vt:lpstr>
      <vt:lpstr>SQL</vt:lpstr>
      <vt:lpstr>SQL</vt:lpstr>
      <vt:lpstr>SQL</vt:lpstr>
      <vt:lpstr>SQL</vt:lpstr>
      <vt:lpstr>SQL</vt:lpstr>
      <vt:lpstr>SQL</vt:lpstr>
      <vt:lpstr>SQL</vt:lpstr>
      <vt:lpstr>SQL</vt:lpstr>
      <vt:lpstr>SQL</vt:lpstr>
      <vt:lpstr>SQL</vt:lpstr>
      <vt:lpstr>Chapter 14</vt:lpstr>
      <vt:lpstr>NoSQL</vt:lpstr>
      <vt:lpstr>NoSQL</vt:lpstr>
      <vt:lpstr>NoSQL</vt:lpstr>
      <vt:lpstr>NoSQL</vt:lpstr>
      <vt:lpstr>Chapter 14</vt:lpstr>
      <vt:lpstr>Database APIs </vt:lpstr>
      <vt:lpstr>Database APIs </vt:lpstr>
      <vt:lpstr>Chapter 14</vt:lpstr>
      <vt:lpstr>Managing a MySQL Database </vt:lpstr>
      <vt:lpstr>Managing a MySQL Database </vt:lpstr>
      <vt:lpstr>Managing a MySQL Database </vt:lpstr>
      <vt:lpstr>Managing a MySQL Database </vt:lpstr>
      <vt:lpstr>Chapter 14</vt:lpstr>
      <vt:lpstr>Accessing MySQL in PHP </vt:lpstr>
      <vt:lpstr>Accessing MySQL in PHP </vt:lpstr>
      <vt:lpstr>Accessing MySQL in PHP </vt:lpstr>
      <vt:lpstr>Accessing MySQL in PHP </vt:lpstr>
      <vt:lpstr>Accessing MySQL in PHP </vt:lpstr>
      <vt:lpstr>Accessing MySQL in PHP </vt:lpstr>
      <vt:lpstr>Accessing MySQL in PHP </vt:lpstr>
      <vt:lpstr>Accessing MySQL in PHP </vt:lpstr>
      <vt:lpstr>Accessing MySQL in PHP </vt:lpstr>
      <vt:lpstr>Accessing MySQL in PHP </vt:lpstr>
      <vt:lpstr>Accessing MySQL in PHP </vt:lpstr>
      <vt:lpstr>Accessing MySQL in PHP </vt:lpstr>
      <vt:lpstr>Accessing MySQL in PHP </vt:lpstr>
      <vt:lpstr>Accessing MySQL in PHP </vt:lpstr>
      <vt:lpstr>Accessing MySQL in PHP </vt:lpstr>
      <vt:lpstr>Accessing MySQL in PHP </vt:lpstr>
      <vt:lpstr>Accessing MySQL in PHP </vt:lpstr>
      <vt:lpstr>Accessing MySQL in PHP </vt:lpstr>
      <vt:lpstr>Chapter 14</vt:lpstr>
      <vt:lpstr>Case Study Schemas </vt:lpstr>
      <vt:lpstr>Case Study Schemas </vt:lpstr>
      <vt:lpstr>Case Study Schemas </vt:lpstr>
      <vt:lpstr>Chapter 14</vt:lpstr>
      <vt:lpstr>Chapter 14</vt:lpstr>
      <vt:lpstr>Sample Database Techniques</vt:lpstr>
      <vt:lpstr>Sample Database Techniques</vt:lpstr>
      <vt:lpstr>Sample Database Techniques</vt:lpstr>
      <vt:lpstr>Sample Database Techniques</vt:lpstr>
      <vt:lpstr>Sample Database Techniques</vt:lpstr>
      <vt:lpstr>Sample Database Techniques</vt:lpstr>
      <vt:lpstr>Chapter 14 cont.</vt:lpstr>
      <vt:lpstr>Summary</vt:lpstr>
      <vt:lpstr>Summary</vt:lpstr>
    </vt:vector>
  </TitlesOfParts>
  <Manager/>
  <Company>Pearson</Company>
  <LinksUpToDate>false</LinksUpToDate>
  <SharedDoc>false</SharedDoc>
  <HyperlinkBase>http://funwebdev.com</HyperlinkBase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Fundamentals of Web Development</dc:title>
  <dc:subject/>
  <dc:creator>Randy Connolly and Ricardo Hoar</dc:creator>
  <cp:keywords/>
  <dc:description/>
  <cp:lastModifiedBy>Ricardo</cp:lastModifiedBy>
  <cp:revision>202</cp:revision>
  <dcterms:created xsi:type="dcterms:W3CDTF">2014-01-14T22:57:40Z</dcterms:created>
  <dcterms:modified xsi:type="dcterms:W3CDTF">2017-02-20T17:50:53Z</dcterms:modified>
  <cp:category/>
</cp:coreProperties>
</file>